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20" r:id="rId5"/>
    <p:sldId id="405" r:id="rId6"/>
    <p:sldId id="414" r:id="rId7"/>
    <p:sldId id="417" r:id="rId8"/>
    <p:sldId id="416" r:id="rId9"/>
    <p:sldId id="415" r:id="rId10"/>
    <p:sldId id="419" r:id="rId11"/>
    <p:sldId id="420" r:id="rId12"/>
    <p:sldId id="421" r:id="rId13"/>
    <p:sldId id="409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6" pos="3840">
          <p15:clr>
            <a:srgbClr val="A4A3A4"/>
          </p15:clr>
        </p15:guide>
        <p15:guide id="7" orient="horz" pos="21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273B4B"/>
    <a:srgbClr val="C0504D"/>
    <a:srgbClr val="65220D"/>
    <a:srgbClr val="ACAFB1"/>
    <a:srgbClr val="B7472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99" autoAdjust="0"/>
    <p:restoredTop sz="88249" autoAdjust="0"/>
  </p:normalViewPr>
  <p:slideViewPr>
    <p:cSldViewPr snapToGrid="0" showGuides="1">
      <p:cViewPr>
        <p:scale>
          <a:sx n="70" d="100"/>
          <a:sy n="70" d="100"/>
        </p:scale>
        <p:origin x="2358" y="756"/>
      </p:cViewPr>
      <p:guideLst>
        <p:guide pos="3840"/>
        <p:guide orient="horz" pos="2137"/>
      </p:guideLst>
    </p:cSldViewPr>
  </p:slideViewPr>
  <p:outlineViewPr>
    <p:cViewPr>
      <p:scale>
        <a:sx n="33" d="100"/>
        <a:sy n="33" d="100"/>
      </p:scale>
      <p:origin x="0" y="-2484"/>
    </p:cViewPr>
    <p:sldLst>
      <p:sld r:id="rId1" collapse="1"/>
    </p:sldLst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6" d="100"/>
          <a:sy n="96" d="100"/>
        </p:scale>
        <p:origin x="355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rmj\OneDrive%20-%20Aalborg%20Universitet\3%20sEEnergies\WP3%20papers\IndustryPLAN%20paper%202\100%25%20RE%20scenarios%201-4%20v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rmj\OneDrive%20-%20Aalborg%20Universitet\3%20sEEnergies\WP3%20papers\IndustryPLAN%20paper%202\100%25%20RE%20scenarios%201-4%20v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[100% RE scenarios 1-4 v3.xlsx]Result_figures!PivotTable27</c:name>
    <c:fmtId val="17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Result_figures!$E$4:$E$5</c:f>
              <c:strCache>
                <c:ptCount val="1"/>
                <c:pt idx="0">
                  <c:v>Coal and coal products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Result_figures!$D$6:$D$22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Result_figures!$E$6:$E$22</c:f>
              <c:numCache>
                <c:formatCode>General</c:formatCode>
                <c:ptCount val="11"/>
                <c:pt idx="0">
                  <c:v>1838438.728965888</c:v>
                </c:pt>
                <c:pt idx="1">
                  <c:v>1856452.3017554933</c:v>
                </c:pt>
                <c:pt idx="2">
                  <c:v>1392482.8609949003</c:v>
                </c:pt>
                <c:pt idx="3">
                  <c:v>1731022.8315799085</c:v>
                </c:pt>
                <c:pt idx="4">
                  <c:v>0</c:v>
                </c:pt>
                <c:pt idx="5">
                  <c:v>1370657.0566656608</c:v>
                </c:pt>
                <c:pt idx="6">
                  <c:v>0</c:v>
                </c:pt>
                <c:pt idx="7">
                  <c:v>1356717.3773591372</c:v>
                </c:pt>
                <c:pt idx="8">
                  <c:v>0</c:v>
                </c:pt>
                <c:pt idx="9">
                  <c:v>1341741.1852798394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5D-4528-944F-C4497C98B2C1}"/>
            </c:ext>
          </c:extLst>
        </c:ser>
        <c:ser>
          <c:idx val="1"/>
          <c:order val="1"/>
          <c:tx>
            <c:strRef>
              <c:f>Result_figures!$F$4:$F$5</c:f>
              <c:strCache>
                <c:ptCount val="1"/>
                <c:pt idx="0">
                  <c:v>Oil products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Result_figures!$D$6:$D$22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Result_figures!$F$6:$F$22</c:f>
              <c:numCache>
                <c:formatCode>General</c:formatCode>
                <c:ptCount val="11"/>
                <c:pt idx="0">
                  <c:v>1248674.1757161585</c:v>
                </c:pt>
                <c:pt idx="1">
                  <c:v>1163678.4016513042</c:v>
                </c:pt>
                <c:pt idx="2">
                  <c:v>1014004.821219966</c:v>
                </c:pt>
                <c:pt idx="3">
                  <c:v>1106431.9182396966</c:v>
                </c:pt>
                <c:pt idx="4">
                  <c:v>0</c:v>
                </c:pt>
                <c:pt idx="5">
                  <c:v>987119.79525752179</c:v>
                </c:pt>
                <c:pt idx="6">
                  <c:v>0</c:v>
                </c:pt>
                <c:pt idx="7">
                  <c:v>967698.74195023172</c:v>
                </c:pt>
                <c:pt idx="8">
                  <c:v>0</c:v>
                </c:pt>
                <c:pt idx="9">
                  <c:v>926538.06720998615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5D-4528-944F-C4497C98B2C1}"/>
            </c:ext>
          </c:extLst>
        </c:ser>
        <c:ser>
          <c:idx val="2"/>
          <c:order val="2"/>
          <c:tx>
            <c:strRef>
              <c:f>Result_figures!$G$4:$G$5</c:f>
              <c:strCache>
                <c:ptCount val="1"/>
                <c:pt idx="0">
                  <c:v>Natural gas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Result_figures!$D$6:$D$22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Result_figures!$G$6:$G$22</c:f>
              <c:numCache>
                <c:formatCode>General</c:formatCode>
                <c:ptCount val="11"/>
                <c:pt idx="0">
                  <c:v>3490107.983885136</c:v>
                </c:pt>
                <c:pt idx="1">
                  <c:v>3454140.764772458</c:v>
                </c:pt>
                <c:pt idx="2">
                  <c:v>3638964.4502584017</c:v>
                </c:pt>
                <c:pt idx="3">
                  <c:v>3261937.5622711214</c:v>
                </c:pt>
                <c:pt idx="4">
                  <c:v>0</c:v>
                </c:pt>
                <c:pt idx="5">
                  <c:v>2932778.846278857</c:v>
                </c:pt>
                <c:pt idx="6">
                  <c:v>0</c:v>
                </c:pt>
                <c:pt idx="7">
                  <c:v>2878805.0076208552</c:v>
                </c:pt>
                <c:pt idx="8">
                  <c:v>0</c:v>
                </c:pt>
                <c:pt idx="9">
                  <c:v>2760947.3392592985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5D-4528-944F-C4497C98B2C1}"/>
            </c:ext>
          </c:extLst>
        </c:ser>
        <c:ser>
          <c:idx val="3"/>
          <c:order val="3"/>
          <c:tx>
            <c:strRef>
              <c:f>Result_figures!$H$4:$H$5</c:f>
              <c:strCache>
                <c:ptCount val="1"/>
                <c:pt idx="0">
                  <c:v>Peat and peat products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Result_figures!$D$6:$D$22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Result_figures!$H$6:$H$22</c:f>
              <c:numCache>
                <c:formatCode>General</c:formatCode>
                <c:ptCount val="11"/>
                <c:pt idx="0">
                  <c:v>6975.5054377016277</c:v>
                </c:pt>
                <c:pt idx="1">
                  <c:v>7407.5160366215996</c:v>
                </c:pt>
                <c:pt idx="2">
                  <c:v>394.56890956764266</c:v>
                </c:pt>
                <c:pt idx="3">
                  <c:v>7066.3745427085842</c:v>
                </c:pt>
                <c:pt idx="4">
                  <c:v>0</c:v>
                </c:pt>
                <c:pt idx="5">
                  <c:v>7008.4004405576388</c:v>
                </c:pt>
                <c:pt idx="6">
                  <c:v>0</c:v>
                </c:pt>
                <c:pt idx="7">
                  <c:v>6756.0116884312783</c:v>
                </c:pt>
                <c:pt idx="8">
                  <c:v>0</c:v>
                </c:pt>
                <c:pt idx="9">
                  <c:v>6597.7792643435205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5D-4528-944F-C4497C98B2C1}"/>
            </c:ext>
          </c:extLst>
        </c:ser>
        <c:ser>
          <c:idx val="4"/>
          <c:order val="4"/>
          <c:tx>
            <c:strRef>
              <c:f>Result_figures!$I$4:$I$5</c:f>
              <c:strCache>
                <c:ptCount val="1"/>
                <c:pt idx="0">
                  <c:v>Biofuels and waste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Result_figures!$D$6:$D$22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Result_figures!$I$6:$I$22</c:f>
              <c:numCache>
                <c:formatCode>General</c:formatCode>
                <c:ptCount val="11"/>
                <c:pt idx="0">
                  <c:v>1084449.083215619</c:v>
                </c:pt>
                <c:pt idx="1">
                  <c:v>1882894.6030837474</c:v>
                </c:pt>
                <c:pt idx="2">
                  <c:v>2614816.8129312173</c:v>
                </c:pt>
                <c:pt idx="3">
                  <c:v>1781345.3490956554</c:v>
                </c:pt>
                <c:pt idx="4">
                  <c:v>4855581.7788617117</c:v>
                </c:pt>
                <c:pt idx="5">
                  <c:v>1632710.7996146842</c:v>
                </c:pt>
                <c:pt idx="6">
                  <c:v>3232238.0820254763</c:v>
                </c:pt>
                <c:pt idx="7">
                  <c:v>1599576.9484397047</c:v>
                </c:pt>
                <c:pt idx="8">
                  <c:v>2167968.4335273625</c:v>
                </c:pt>
                <c:pt idx="9">
                  <c:v>1541778.486661975</c:v>
                </c:pt>
                <c:pt idx="10">
                  <c:v>940473.24677067529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45D-4528-944F-C4497C98B2C1}"/>
            </c:ext>
          </c:extLst>
        </c:ser>
        <c:ser>
          <c:idx val="5"/>
          <c:order val="5"/>
          <c:tx>
            <c:strRef>
              <c:f>Result_figures!$J$4:$J$5</c:f>
              <c:strCache>
                <c:ptCount val="1"/>
                <c:pt idx="0">
                  <c:v>Heat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Result_figures!$D$6:$D$22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Result_figures!$J$6:$J$22</c:f>
              <c:numCache>
                <c:formatCode>General</c:formatCode>
                <c:ptCount val="11"/>
                <c:pt idx="0">
                  <c:v>692558.6089511317</c:v>
                </c:pt>
                <c:pt idx="1">
                  <c:v>1176233.0631617107</c:v>
                </c:pt>
                <c:pt idx="2">
                  <c:v>1572998.8439984766</c:v>
                </c:pt>
                <c:pt idx="3">
                  <c:v>1116847.0822004417</c:v>
                </c:pt>
                <c:pt idx="4">
                  <c:v>866317.20803507254</c:v>
                </c:pt>
                <c:pt idx="5">
                  <c:v>1025862.2782830226</c:v>
                </c:pt>
                <c:pt idx="6">
                  <c:v>648977.28695377754</c:v>
                </c:pt>
                <c:pt idx="7">
                  <c:v>1000205.6035933426</c:v>
                </c:pt>
                <c:pt idx="8">
                  <c:v>421032.9507049761</c:v>
                </c:pt>
                <c:pt idx="9">
                  <c:v>961055.30642975122</c:v>
                </c:pt>
                <c:pt idx="10">
                  <c:v>135376.50975861729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45D-4528-944F-C4497C98B2C1}"/>
            </c:ext>
          </c:extLst>
        </c:ser>
        <c:ser>
          <c:idx val="6"/>
          <c:order val="6"/>
          <c:tx>
            <c:strRef>
              <c:f>Result_figures!$K$4:$K$5</c:f>
              <c:strCache>
                <c:ptCount val="1"/>
                <c:pt idx="0">
                  <c:v>Geothermal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Result_figures!$D$6:$D$22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Result_figures!$K$6:$K$22</c:f>
              <c:numCache>
                <c:formatCode>General</c:formatCode>
                <c:ptCount val="11"/>
                <c:pt idx="0">
                  <c:v>132.05869025927589</c:v>
                </c:pt>
                <c:pt idx="1">
                  <c:v>282.26986380113016</c:v>
                </c:pt>
                <c:pt idx="2">
                  <c:v>356.52467928428848</c:v>
                </c:pt>
                <c:pt idx="3">
                  <c:v>268.94227213527057</c:v>
                </c:pt>
                <c:pt idx="4">
                  <c:v>245.56775201002185</c:v>
                </c:pt>
                <c:pt idx="5">
                  <c:v>242.46929348612326</c:v>
                </c:pt>
                <c:pt idx="6">
                  <c:v>191.31908279875532</c:v>
                </c:pt>
                <c:pt idx="7">
                  <c:v>242.46929348612326</c:v>
                </c:pt>
                <c:pt idx="8">
                  <c:v>121.11927035662822</c:v>
                </c:pt>
                <c:pt idx="9">
                  <c:v>226.22780401393314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45D-4528-944F-C4497C98B2C1}"/>
            </c:ext>
          </c:extLst>
        </c:ser>
        <c:ser>
          <c:idx val="7"/>
          <c:order val="7"/>
          <c:tx>
            <c:strRef>
              <c:f>Result_figures!$L$4:$L$5</c:f>
              <c:strCache>
                <c:ptCount val="1"/>
                <c:pt idx="0">
                  <c:v>Electricity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Result_figures!$D$6:$D$22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Result_figures!$L$6:$L$22</c:f>
              <c:numCache>
                <c:formatCode>General</c:formatCode>
                <c:ptCount val="11"/>
                <c:pt idx="0">
                  <c:v>3562916.5962719973</c:v>
                </c:pt>
                <c:pt idx="1">
                  <c:v>3987761.3303170302</c:v>
                </c:pt>
                <c:pt idx="2">
                  <c:v>4315837.8052453259</c:v>
                </c:pt>
                <c:pt idx="3">
                  <c:v>3948735.8323342581</c:v>
                </c:pt>
                <c:pt idx="4">
                  <c:v>7330078.4116243618</c:v>
                </c:pt>
                <c:pt idx="5">
                  <c:v>3780831.427800857</c:v>
                </c:pt>
                <c:pt idx="6">
                  <c:v>6272616.4230939271</c:v>
                </c:pt>
                <c:pt idx="7">
                  <c:v>3937904.3963140086</c:v>
                </c:pt>
                <c:pt idx="8">
                  <c:v>7082751.9866717532</c:v>
                </c:pt>
                <c:pt idx="9">
                  <c:v>3915022.7470094967</c:v>
                </c:pt>
                <c:pt idx="10">
                  <c:v>6013132.700378119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45D-4528-944F-C4497C98B2C1}"/>
            </c:ext>
          </c:extLst>
        </c:ser>
        <c:ser>
          <c:idx val="8"/>
          <c:order val="8"/>
          <c:tx>
            <c:strRef>
              <c:f>Result_figures!$M$4:$M$5</c:f>
              <c:strCache>
                <c:ptCount val="1"/>
                <c:pt idx="0">
                  <c:v>Hydrogen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Result_figures!$D$6:$D$22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Result_figures!$M$6:$M$22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254556.85833146563</c:v>
                </c:pt>
                <c:pt idx="10">
                  <c:v>1984169.8385638923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45D-4528-944F-C4497C98B2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983983"/>
        <c:axId val="10984399"/>
      </c:barChart>
      <c:catAx>
        <c:axId val="109839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984399"/>
        <c:crosses val="autoZero"/>
        <c:auto val="1"/>
        <c:lblAlgn val="ctr"/>
        <c:lblOffset val="100"/>
        <c:noMultiLvlLbl val="0"/>
      </c:catAx>
      <c:valAx>
        <c:axId val="1098439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Final energy demand [PJ]</a:t>
                </a:r>
              </a:p>
            </c:rich>
          </c:tx>
          <c:layout>
            <c:manualLayout>
              <c:xMode val="edge"/>
              <c:yMode val="edge"/>
              <c:x val="1.3176632335981268E-2"/>
              <c:y val="0.245133127907816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,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9839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963434795293199E-2"/>
          <c:y val="0.83373092717477304"/>
          <c:w val="0.89759904926792256"/>
          <c:h val="0.156699694834796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[100% RE scenarios 1-4 v3.xlsx]Result_figures!PivotTable31</c:name>
    <c:fmtId val="20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Result_figures!$Q$4:$Q$5</c:f>
              <c:strCache>
                <c:ptCount val="1"/>
                <c:pt idx="0">
                  <c:v>Chemicals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Result_figures!$P$6:$P$22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Result_figures!$Q$6:$Q$22</c:f>
              <c:numCache>
                <c:formatCode>General</c:formatCode>
                <c:ptCount val="11"/>
                <c:pt idx="0">
                  <c:v>2134035.0349767869</c:v>
                </c:pt>
                <c:pt idx="1">
                  <c:v>2287643.6108592306</c:v>
                </c:pt>
                <c:pt idx="2">
                  <c:v>2314038.5251500024</c:v>
                </c:pt>
                <c:pt idx="3">
                  <c:v>2210725.4417360257</c:v>
                </c:pt>
                <c:pt idx="4">
                  <c:v>2131773.2507164092</c:v>
                </c:pt>
                <c:pt idx="5">
                  <c:v>2146639.1999894166</c:v>
                </c:pt>
                <c:pt idx="6">
                  <c:v>2040146.4529080521</c:v>
                </c:pt>
                <c:pt idx="7">
                  <c:v>2139988.6044228342</c:v>
                </c:pt>
                <c:pt idx="8">
                  <c:v>2005744.7933514984</c:v>
                </c:pt>
                <c:pt idx="9">
                  <c:v>2125567.8682748326</c:v>
                </c:pt>
                <c:pt idx="10">
                  <c:v>1974865.2394446675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C9-44A2-8000-A7FBDEF0966A}"/>
            </c:ext>
          </c:extLst>
        </c:ser>
        <c:ser>
          <c:idx val="1"/>
          <c:order val="1"/>
          <c:tx>
            <c:strRef>
              <c:f>Result_figures!$R$4:$R$5</c:f>
              <c:strCache>
                <c:ptCount val="1"/>
                <c:pt idx="0">
                  <c:v>Foundries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Result_figures!$P$6:$P$22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Result_figures!$R$6:$R$22</c:f>
              <c:numCache>
                <c:formatCode>General</c:formatCode>
                <c:ptCount val="11"/>
                <c:pt idx="0">
                  <c:v>89293.483296906401</c:v>
                </c:pt>
                <c:pt idx="1">
                  <c:v>96148.487690269263</c:v>
                </c:pt>
                <c:pt idx="2">
                  <c:v>97501.08364287627</c:v>
                </c:pt>
                <c:pt idx="3">
                  <c:v>85895.121355730109</c:v>
                </c:pt>
                <c:pt idx="4">
                  <c:v>57657.136237205239</c:v>
                </c:pt>
                <c:pt idx="5">
                  <c:v>83117.069468593327</c:v>
                </c:pt>
                <c:pt idx="6">
                  <c:v>54807.106308508461</c:v>
                </c:pt>
                <c:pt idx="7">
                  <c:v>82599.158125188434</c:v>
                </c:pt>
                <c:pt idx="8">
                  <c:v>54807.106308508461</c:v>
                </c:pt>
                <c:pt idx="9">
                  <c:v>82599.158125188434</c:v>
                </c:pt>
                <c:pt idx="10">
                  <c:v>54807.106308508461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C9-44A2-8000-A7FBDEF0966A}"/>
            </c:ext>
          </c:extLst>
        </c:ser>
        <c:ser>
          <c:idx val="2"/>
          <c:order val="2"/>
          <c:tx>
            <c:strRef>
              <c:f>Result_figures!$S$4:$S$5</c:f>
              <c:strCache>
                <c:ptCount val="1"/>
                <c:pt idx="0">
                  <c:v>Iron and steel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Result_figures!$P$6:$P$22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Result_figures!$S$6:$S$22</c:f>
              <c:numCache>
                <c:formatCode>General</c:formatCode>
                <c:ptCount val="11"/>
                <c:pt idx="0">
                  <c:v>2045214.379779415</c:v>
                </c:pt>
                <c:pt idx="1">
                  <c:v>2241495.6358397389</c:v>
                </c:pt>
                <c:pt idx="2">
                  <c:v>2223116.2198360185</c:v>
                </c:pt>
                <c:pt idx="3">
                  <c:v>2109142.1716353903</c:v>
                </c:pt>
                <c:pt idx="4">
                  <c:v>2438308.8135822476</c:v>
                </c:pt>
                <c:pt idx="5">
                  <c:v>1680536.661166043</c:v>
                </c:pt>
                <c:pt idx="6">
                  <c:v>1389056.0584806255</c:v>
                </c:pt>
                <c:pt idx="7">
                  <c:v>1678472.1133672656</c:v>
                </c:pt>
                <c:pt idx="8">
                  <c:v>1381448.0325385288</c:v>
                </c:pt>
                <c:pt idx="9">
                  <c:v>1675336.5722328934</c:v>
                </c:pt>
                <c:pt idx="10">
                  <c:v>1414459.9135523923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FC9-44A2-8000-A7FBDEF0966A}"/>
            </c:ext>
          </c:extLst>
        </c:ser>
        <c:ser>
          <c:idx val="3"/>
          <c:order val="3"/>
          <c:tx>
            <c:strRef>
              <c:f>Result_figures!$T$4:$T$5</c:f>
              <c:strCache>
                <c:ptCount val="1"/>
                <c:pt idx="0">
                  <c:v>Non-ferrous metals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Result_figures!$P$6:$P$22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Result_figures!$T$6:$T$22</c:f>
              <c:numCache>
                <c:formatCode>General</c:formatCode>
                <c:ptCount val="11"/>
                <c:pt idx="0">
                  <c:v>392049.2709050221</c:v>
                </c:pt>
                <c:pt idx="1">
                  <c:v>423889.64268980821</c:v>
                </c:pt>
                <c:pt idx="2">
                  <c:v>427690.74420897331</c:v>
                </c:pt>
                <c:pt idx="3">
                  <c:v>399664.32477980643</c:v>
                </c:pt>
                <c:pt idx="4">
                  <c:v>374706.76553620043</c:v>
                </c:pt>
                <c:pt idx="5">
                  <c:v>357738.18845619733</c:v>
                </c:pt>
                <c:pt idx="6">
                  <c:v>255255.30355755589</c:v>
                </c:pt>
                <c:pt idx="7">
                  <c:v>356958.42290361098</c:v>
                </c:pt>
                <c:pt idx="8">
                  <c:v>251332.7645875311</c:v>
                </c:pt>
                <c:pt idx="9">
                  <c:v>355398.89179843833</c:v>
                </c:pt>
                <c:pt idx="10">
                  <c:v>246217.54328714957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FC9-44A2-8000-A7FBDEF0966A}"/>
            </c:ext>
          </c:extLst>
        </c:ser>
        <c:ser>
          <c:idx val="4"/>
          <c:order val="4"/>
          <c:tx>
            <c:strRef>
              <c:f>Result_figures!$U$4:$U$5</c:f>
              <c:strCache>
                <c:ptCount val="1"/>
                <c:pt idx="0">
                  <c:v>Non-metallic minerals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Result_figures!$P$6:$P$22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Result_figures!$U$6:$U$22</c:f>
              <c:numCache>
                <c:formatCode>General</c:formatCode>
                <c:ptCount val="11"/>
                <c:pt idx="0">
                  <c:v>1519881.0164792961</c:v>
                </c:pt>
                <c:pt idx="1">
                  <c:v>1815137.5329183517</c:v>
                </c:pt>
                <c:pt idx="2">
                  <c:v>1843017.6227902113</c:v>
                </c:pt>
                <c:pt idx="3">
                  <c:v>1703419.0183689545</c:v>
                </c:pt>
                <c:pt idx="4">
                  <c:v>1580003.8300114761</c:v>
                </c:pt>
                <c:pt idx="5">
                  <c:v>1468827.2412102371</c:v>
                </c:pt>
                <c:pt idx="6">
                  <c:v>993212.11384286452</c:v>
                </c:pt>
                <c:pt idx="7">
                  <c:v>1461356.4563889296</c:v>
                </c:pt>
                <c:pt idx="8">
                  <c:v>959764.40201217344</c:v>
                </c:pt>
                <c:pt idx="9">
                  <c:v>1449125.8406707642</c:v>
                </c:pt>
                <c:pt idx="10">
                  <c:v>911365.72045107419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FC9-44A2-8000-A7FBDEF0966A}"/>
            </c:ext>
          </c:extLst>
        </c:ser>
        <c:ser>
          <c:idx val="5"/>
          <c:order val="5"/>
          <c:tx>
            <c:strRef>
              <c:f>Result_figures!$V$4:$V$5</c:f>
              <c:strCache>
                <c:ptCount val="1"/>
                <c:pt idx="0">
                  <c:v>Paper and pulp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Result_figures!$P$6:$P$22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Result_figures!$V$6:$V$22</c:f>
              <c:numCache>
                <c:formatCode>General</c:formatCode>
                <c:ptCount val="11"/>
                <c:pt idx="0">
                  <c:v>1468456.9653114756</c:v>
                </c:pt>
                <c:pt idx="1">
                  <c:v>1568859.4849126302</c:v>
                </c:pt>
                <c:pt idx="2">
                  <c:v>1611438.4715847855</c:v>
                </c:pt>
                <c:pt idx="3">
                  <c:v>1494944.2470711826</c:v>
                </c:pt>
                <c:pt idx="4">
                  <c:v>1098394.5423235614</c:v>
                </c:pt>
                <c:pt idx="5">
                  <c:v>1459052.8352739124</c:v>
                </c:pt>
                <c:pt idx="6">
                  <c:v>911931.62177895301</c:v>
                </c:pt>
                <c:pt idx="7">
                  <c:v>1434108.6266714192</c:v>
                </c:pt>
                <c:pt idx="8">
                  <c:v>699955.02315311285</c:v>
                </c:pt>
                <c:pt idx="9">
                  <c:v>1473578.9956776425</c:v>
                </c:pt>
                <c:pt idx="10">
                  <c:v>1263707.1934375425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FC9-44A2-8000-A7FBDEF0966A}"/>
            </c:ext>
          </c:extLst>
        </c:ser>
        <c:ser>
          <c:idx val="6"/>
          <c:order val="6"/>
          <c:tx>
            <c:strRef>
              <c:f>Result_figures!$W$4:$W$5</c:f>
              <c:strCache>
                <c:ptCount val="1"/>
                <c:pt idx="0">
                  <c:v>Others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multiLvlStrRef>
              <c:f>Result_figures!$P$6:$P$22</c:f>
              <c:multiLvlStrCache>
                <c:ptCount val="11"/>
                <c:lvl>
                  <c:pt idx="0">
                    <c:v>2015</c:v>
                  </c:pt>
                  <c:pt idx="1">
                    <c:v>2030</c:v>
                  </c:pt>
                  <c:pt idx="2">
                    <c:v>2050</c:v>
                  </c:pt>
                  <c:pt idx="3">
                    <c:v>2030</c:v>
                  </c:pt>
                  <c:pt idx="4">
                    <c:v>2050</c:v>
                  </c:pt>
                  <c:pt idx="5">
                    <c:v>2030</c:v>
                  </c:pt>
                  <c:pt idx="6">
                    <c:v>2050</c:v>
                  </c:pt>
                  <c:pt idx="7">
                    <c:v>2030</c:v>
                  </c:pt>
                  <c:pt idx="8">
                    <c:v>2050</c:v>
                  </c:pt>
                  <c:pt idx="9">
                    <c:v>2030</c:v>
                  </c:pt>
                  <c:pt idx="10">
                    <c:v>2050</c:v>
                  </c:pt>
                </c:lvl>
                <c:lvl>
                  <c:pt idx="0">
                    <c:v>Base year</c:v>
                  </c:pt>
                  <c:pt idx="1">
                    <c:v>Frozen efficiency</c:v>
                  </c:pt>
                  <c:pt idx="3">
                    <c:v>Low EE</c:v>
                  </c:pt>
                  <c:pt idx="5">
                    <c:v>High EE</c:v>
                  </c:pt>
                  <c:pt idx="7">
                    <c:v>High EE and elec.</c:v>
                  </c:pt>
                  <c:pt idx="9">
                    <c:v>High EE and elec./H2</c:v>
                  </c:pt>
                </c:lvl>
              </c:multiLvlStrCache>
            </c:multiLvlStrRef>
          </c:cat>
          <c:val>
            <c:numRef>
              <c:f>Result_figures!$W$6:$W$22</c:f>
              <c:numCache>
                <c:formatCode>General</c:formatCode>
                <c:ptCount val="11"/>
                <c:pt idx="0">
                  <c:v>4275322.59038499</c:v>
                </c:pt>
                <c:pt idx="1">
                  <c:v>5095675.8557321373</c:v>
                </c:pt>
                <c:pt idx="2">
                  <c:v>6033054.0210242774</c:v>
                </c:pt>
                <c:pt idx="3">
                  <c:v>4949865.5675888397</c:v>
                </c:pt>
                <c:pt idx="4">
                  <c:v>5371378.6278660605</c:v>
                </c:pt>
                <c:pt idx="5">
                  <c:v>4541299.8780702464</c:v>
                </c:pt>
                <c:pt idx="6">
                  <c:v>4509614.4542794162</c:v>
                </c:pt>
                <c:pt idx="7">
                  <c:v>4594423.1743799485</c:v>
                </c:pt>
                <c:pt idx="8">
                  <c:v>4318822.3682230962</c:v>
                </c:pt>
                <c:pt idx="9">
                  <c:v>4546856.6704704175</c:v>
                </c:pt>
                <c:pt idx="10">
                  <c:v>3207729.5789899714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C9-44A2-8000-A7FBDEF096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25332191"/>
        <c:axId val="2025331359"/>
      </c:barChart>
      <c:catAx>
        <c:axId val="20253321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25331359"/>
        <c:crosses val="autoZero"/>
        <c:auto val="1"/>
        <c:lblAlgn val="ctr"/>
        <c:lblOffset val="100"/>
        <c:noMultiLvlLbl val="0"/>
      </c:catAx>
      <c:valAx>
        <c:axId val="2025331359"/>
        <c:scaling>
          <c:orientation val="minMax"/>
          <c:max val="160000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Final energy demand [PJ]</a:t>
                </a:r>
              </a:p>
            </c:rich>
          </c:tx>
          <c:layout>
            <c:manualLayout>
              <c:xMode val="edge"/>
              <c:yMode val="edge"/>
              <c:x val="2.4374030578329271E-2"/>
              <c:y val="0.196003124783254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#,##0,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25332191"/>
        <c:crosses val="autoZero"/>
        <c:crossBetween val="between"/>
        <c:majorUnit val="200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68582691054957"/>
          <c:w val="1"/>
          <c:h val="0.11377751356666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B4A35F-5BC3-48EA-9BA0-18E7A41ED08D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8D2771-7538-4BAA-99A2-41F58E5C3919}">
      <dgm:prSet phldrT="[Text]"/>
      <dgm:spPr/>
      <dgm:t>
        <a:bodyPr/>
        <a:lstStyle/>
        <a:p>
          <a:r>
            <a:rPr lang="en-US" dirty="0"/>
            <a:t>Data import</a:t>
          </a:r>
        </a:p>
      </dgm:t>
    </dgm:pt>
    <dgm:pt modelId="{EC838F43-864F-4677-958F-033593457308}" type="parTrans" cxnId="{E0C01F73-B4BC-4B36-BE03-BC5253A6C119}">
      <dgm:prSet/>
      <dgm:spPr/>
      <dgm:t>
        <a:bodyPr/>
        <a:lstStyle/>
        <a:p>
          <a:endParaRPr lang="en-US"/>
        </a:p>
      </dgm:t>
    </dgm:pt>
    <dgm:pt modelId="{32844AC9-E728-4D37-AA95-B808BC8D7C90}" type="sibTrans" cxnId="{E0C01F73-B4BC-4B36-BE03-BC5253A6C119}">
      <dgm:prSet/>
      <dgm:spPr/>
      <dgm:t>
        <a:bodyPr/>
        <a:lstStyle/>
        <a:p>
          <a:endParaRPr lang="en-US"/>
        </a:p>
      </dgm:t>
    </dgm:pt>
    <dgm:pt modelId="{D3C001BC-1376-43CB-BE52-92EBB5B180D9}">
      <dgm:prSet phldrT="[Text]"/>
      <dgm:spPr/>
      <dgm:t>
        <a:bodyPr/>
        <a:lstStyle/>
        <a:p>
          <a:r>
            <a:rPr lang="en-US" dirty="0"/>
            <a:t>Scenario design</a:t>
          </a:r>
        </a:p>
      </dgm:t>
    </dgm:pt>
    <dgm:pt modelId="{130CD6BC-8F3D-4C6A-8506-E7EF9961F39C}" type="parTrans" cxnId="{A92D2AFD-8801-413F-BE68-1C49BA4B33CC}">
      <dgm:prSet/>
      <dgm:spPr/>
      <dgm:t>
        <a:bodyPr/>
        <a:lstStyle/>
        <a:p>
          <a:endParaRPr lang="en-US"/>
        </a:p>
      </dgm:t>
    </dgm:pt>
    <dgm:pt modelId="{E320574F-EA72-4EF0-93DC-BA96FBEC0530}" type="sibTrans" cxnId="{A92D2AFD-8801-413F-BE68-1C49BA4B33CC}">
      <dgm:prSet/>
      <dgm:spPr/>
      <dgm:t>
        <a:bodyPr/>
        <a:lstStyle/>
        <a:p>
          <a:endParaRPr lang="en-US"/>
        </a:p>
      </dgm:t>
    </dgm:pt>
    <dgm:pt modelId="{AE17B7FA-6828-4EBD-9BD1-1EE2CA22AD90}">
      <dgm:prSet phldrT="[Text]"/>
      <dgm:spPr/>
      <dgm:t>
        <a:bodyPr/>
        <a:lstStyle/>
        <a:p>
          <a:r>
            <a:rPr lang="en-US" dirty="0"/>
            <a:t>Review results</a:t>
          </a:r>
        </a:p>
      </dgm:t>
    </dgm:pt>
    <dgm:pt modelId="{D66BFBB9-7D81-44F3-80B9-19B6A5FE3F95}" type="parTrans" cxnId="{EF8A0A83-2095-491D-8C4F-E5F985AD5C20}">
      <dgm:prSet/>
      <dgm:spPr/>
      <dgm:t>
        <a:bodyPr/>
        <a:lstStyle/>
        <a:p>
          <a:endParaRPr lang="en-US"/>
        </a:p>
      </dgm:t>
    </dgm:pt>
    <dgm:pt modelId="{807CFF2D-D8C8-4A7F-B86F-0E81D5998220}" type="sibTrans" cxnId="{EF8A0A83-2095-491D-8C4F-E5F985AD5C20}">
      <dgm:prSet/>
      <dgm:spPr/>
      <dgm:t>
        <a:bodyPr/>
        <a:lstStyle/>
        <a:p>
          <a:endParaRPr lang="en-US"/>
        </a:p>
      </dgm:t>
    </dgm:pt>
    <dgm:pt modelId="{3572B0D0-AC81-442F-BA53-D8169E0CE1E4}">
      <dgm:prSet phldrT="[Text]"/>
      <dgm:spPr/>
      <dgm:t>
        <a:bodyPr/>
        <a:lstStyle/>
        <a:p>
          <a:r>
            <a:rPr lang="en-US" dirty="0"/>
            <a:t>Export to EnergyPLAN</a:t>
          </a:r>
        </a:p>
      </dgm:t>
    </dgm:pt>
    <dgm:pt modelId="{0F5736F0-BACB-4EF2-AB56-E0DB736226E2}" type="parTrans" cxnId="{8CF20E80-1A53-4D47-B8B0-350C34362A9B}">
      <dgm:prSet/>
      <dgm:spPr/>
      <dgm:t>
        <a:bodyPr/>
        <a:lstStyle/>
        <a:p>
          <a:endParaRPr lang="en-US"/>
        </a:p>
      </dgm:t>
    </dgm:pt>
    <dgm:pt modelId="{2F83C89D-D6FD-409A-A085-BC730D0AB7E6}" type="sibTrans" cxnId="{8CF20E80-1A53-4D47-B8B0-350C34362A9B}">
      <dgm:prSet/>
      <dgm:spPr/>
      <dgm:t>
        <a:bodyPr/>
        <a:lstStyle/>
        <a:p>
          <a:endParaRPr lang="en-US"/>
        </a:p>
      </dgm:t>
    </dgm:pt>
    <dgm:pt modelId="{7195E6E2-6A6D-4B24-9E81-15272FB5388C}" type="pres">
      <dgm:prSet presAssocID="{9DB4A35F-5BC3-48EA-9BA0-18E7A41ED08D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4F761F7C-9883-461C-BB34-14C275A08531}" type="pres">
      <dgm:prSet presAssocID="{3F8D2771-7538-4BAA-99A2-41F58E5C3919}" presName="Accent1" presStyleCnt="0"/>
      <dgm:spPr/>
    </dgm:pt>
    <dgm:pt modelId="{2AE58365-C7FF-45DC-988A-4DD158784056}" type="pres">
      <dgm:prSet presAssocID="{3F8D2771-7538-4BAA-99A2-41F58E5C3919}" presName="Accent" presStyleLbl="node1" presStyleIdx="0" presStyleCnt="4"/>
      <dgm:spPr/>
    </dgm:pt>
    <dgm:pt modelId="{7DA7B081-0DA7-444E-9C4F-7370E4E49BFD}" type="pres">
      <dgm:prSet presAssocID="{3F8D2771-7538-4BAA-99A2-41F58E5C3919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43252324-DC29-4948-A408-54151B65BEEE}" type="pres">
      <dgm:prSet presAssocID="{D3C001BC-1376-43CB-BE52-92EBB5B180D9}" presName="Accent2" presStyleCnt="0"/>
      <dgm:spPr/>
    </dgm:pt>
    <dgm:pt modelId="{BED452F6-ADC8-4787-A1FA-DCFEEEF1B12B}" type="pres">
      <dgm:prSet presAssocID="{D3C001BC-1376-43CB-BE52-92EBB5B180D9}" presName="Accent" presStyleLbl="node1" presStyleIdx="1" presStyleCnt="4"/>
      <dgm:spPr/>
    </dgm:pt>
    <dgm:pt modelId="{0494F721-DEE5-44A4-9970-6B6CE67B4862}" type="pres">
      <dgm:prSet presAssocID="{D3C001BC-1376-43CB-BE52-92EBB5B180D9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</dgm:pt>
    <dgm:pt modelId="{F8D86BD9-A38D-4750-9054-DA103A5CACDE}" type="pres">
      <dgm:prSet presAssocID="{AE17B7FA-6828-4EBD-9BD1-1EE2CA22AD90}" presName="Accent3" presStyleCnt="0"/>
      <dgm:spPr/>
    </dgm:pt>
    <dgm:pt modelId="{7CCA917E-429D-4241-957E-7FA983F3789D}" type="pres">
      <dgm:prSet presAssocID="{AE17B7FA-6828-4EBD-9BD1-1EE2CA22AD90}" presName="Accent" presStyleLbl="node1" presStyleIdx="2" presStyleCnt="4" custLinFactNeighborX="-2527" custLinFactNeighborY="-632"/>
      <dgm:spPr/>
    </dgm:pt>
    <dgm:pt modelId="{2E6E3D9C-015B-4B3F-B9A9-4A1B7A2F9928}" type="pres">
      <dgm:prSet presAssocID="{AE17B7FA-6828-4EBD-9BD1-1EE2CA22AD90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</dgm:pt>
    <dgm:pt modelId="{955550A1-D141-43C0-87BC-BA1E9202AAC4}" type="pres">
      <dgm:prSet presAssocID="{3572B0D0-AC81-442F-BA53-D8169E0CE1E4}" presName="Accent4" presStyleCnt="0"/>
      <dgm:spPr/>
    </dgm:pt>
    <dgm:pt modelId="{472573E0-FE9B-44A3-9518-538B8C7BEA5C}" type="pres">
      <dgm:prSet presAssocID="{3572B0D0-AC81-442F-BA53-D8169E0CE1E4}" presName="Accent" presStyleLbl="node1" presStyleIdx="3" presStyleCnt="4"/>
      <dgm:spPr/>
    </dgm:pt>
    <dgm:pt modelId="{40AA0826-BC14-4735-99DD-6B85B076711F}" type="pres">
      <dgm:prSet presAssocID="{3572B0D0-AC81-442F-BA53-D8169E0CE1E4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</dgm:pt>
  </dgm:ptLst>
  <dgm:cxnLst>
    <dgm:cxn modelId="{E0C01F73-B4BC-4B36-BE03-BC5253A6C119}" srcId="{9DB4A35F-5BC3-48EA-9BA0-18E7A41ED08D}" destId="{3F8D2771-7538-4BAA-99A2-41F58E5C3919}" srcOrd="0" destOrd="0" parTransId="{EC838F43-864F-4677-958F-033593457308}" sibTransId="{32844AC9-E728-4D37-AA95-B808BC8D7C90}"/>
    <dgm:cxn modelId="{13C04573-12A7-44AF-9727-C18AB7E7DE9B}" type="presOf" srcId="{AE17B7FA-6828-4EBD-9BD1-1EE2CA22AD90}" destId="{2E6E3D9C-015B-4B3F-B9A9-4A1B7A2F9928}" srcOrd="0" destOrd="0" presId="urn:microsoft.com/office/officeart/2009/layout/CircleArrowProcess"/>
    <dgm:cxn modelId="{8CF20E80-1A53-4D47-B8B0-350C34362A9B}" srcId="{9DB4A35F-5BC3-48EA-9BA0-18E7A41ED08D}" destId="{3572B0D0-AC81-442F-BA53-D8169E0CE1E4}" srcOrd="3" destOrd="0" parTransId="{0F5736F0-BACB-4EF2-AB56-E0DB736226E2}" sibTransId="{2F83C89D-D6FD-409A-A085-BC730D0AB7E6}"/>
    <dgm:cxn modelId="{EF8A0A83-2095-491D-8C4F-E5F985AD5C20}" srcId="{9DB4A35F-5BC3-48EA-9BA0-18E7A41ED08D}" destId="{AE17B7FA-6828-4EBD-9BD1-1EE2CA22AD90}" srcOrd="2" destOrd="0" parTransId="{D66BFBB9-7D81-44F3-80B9-19B6A5FE3F95}" sibTransId="{807CFF2D-D8C8-4A7F-B86F-0E81D5998220}"/>
    <dgm:cxn modelId="{6B98FA89-0FDD-4112-BC38-932F1BE91544}" type="presOf" srcId="{3572B0D0-AC81-442F-BA53-D8169E0CE1E4}" destId="{40AA0826-BC14-4735-99DD-6B85B076711F}" srcOrd="0" destOrd="0" presId="urn:microsoft.com/office/officeart/2009/layout/CircleArrowProcess"/>
    <dgm:cxn modelId="{FC0230A4-C16D-4A11-8287-528C01F564E4}" type="presOf" srcId="{3F8D2771-7538-4BAA-99A2-41F58E5C3919}" destId="{7DA7B081-0DA7-444E-9C4F-7370E4E49BFD}" srcOrd="0" destOrd="0" presId="urn:microsoft.com/office/officeart/2009/layout/CircleArrowProcess"/>
    <dgm:cxn modelId="{5A8D27AC-64CD-45B7-B41F-9F872AF84F88}" type="presOf" srcId="{9DB4A35F-5BC3-48EA-9BA0-18E7A41ED08D}" destId="{7195E6E2-6A6D-4B24-9E81-15272FB5388C}" srcOrd="0" destOrd="0" presId="urn:microsoft.com/office/officeart/2009/layout/CircleArrowProcess"/>
    <dgm:cxn modelId="{22124BFB-4AC8-4659-A773-96B3B860CACB}" type="presOf" srcId="{D3C001BC-1376-43CB-BE52-92EBB5B180D9}" destId="{0494F721-DEE5-44A4-9970-6B6CE67B4862}" srcOrd="0" destOrd="0" presId="urn:microsoft.com/office/officeart/2009/layout/CircleArrowProcess"/>
    <dgm:cxn modelId="{A92D2AFD-8801-413F-BE68-1C49BA4B33CC}" srcId="{9DB4A35F-5BC3-48EA-9BA0-18E7A41ED08D}" destId="{D3C001BC-1376-43CB-BE52-92EBB5B180D9}" srcOrd="1" destOrd="0" parTransId="{130CD6BC-8F3D-4C6A-8506-E7EF9961F39C}" sibTransId="{E320574F-EA72-4EF0-93DC-BA96FBEC0530}"/>
    <dgm:cxn modelId="{DFA25BCE-6DE5-44E2-8767-2C5B7356283F}" type="presParOf" srcId="{7195E6E2-6A6D-4B24-9E81-15272FB5388C}" destId="{4F761F7C-9883-461C-BB34-14C275A08531}" srcOrd="0" destOrd="0" presId="urn:microsoft.com/office/officeart/2009/layout/CircleArrowProcess"/>
    <dgm:cxn modelId="{274744BC-E25B-4A8F-9595-E573E9F34A13}" type="presParOf" srcId="{4F761F7C-9883-461C-BB34-14C275A08531}" destId="{2AE58365-C7FF-45DC-988A-4DD158784056}" srcOrd="0" destOrd="0" presId="urn:microsoft.com/office/officeart/2009/layout/CircleArrowProcess"/>
    <dgm:cxn modelId="{7D7FFDC8-B945-4EBA-8281-CD5455F6755E}" type="presParOf" srcId="{7195E6E2-6A6D-4B24-9E81-15272FB5388C}" destId="{7DA7B081-0DA7-444E-9C4F-7370E4E49BFD}" srcOrd="1" destOrd="0" presId="urn:microsoft.com/office/officeart/2009/layout/CircleArrowProcess"/>
    <dgm:cxn modelId="{1930FCB0-17A5-4931-92E3-698995075056}" type="presParOf" srcId="{7195E6E2-6A6D-4B24-9E81-15272FB5388C}" destId="{43252324-DC29-4948-A408-54151B65BEEE}" srcOrd="2" destOrd="0" presId="urn:microsoft.com/office/officeart/2009/layout/CircleArrowProcess"/>
    <dgm:cxn modelId="{2147C1E1-19D2-4DF6-9EA1-551BB38623BB}" type="presParOf" srcId="{43252324-DC29-4948-A408-54151B65BEEE}" destId="{BED452F6-ADC8-4787-A1FA-DCFEEEF1B12B}" srcOrd="0" destOrd="0" presId="urn:microsoft.com/office/officeart/2009/layout/CircleArrowProcess"/>
    <dgm:cxn modelId="{0BAF4AD2-B583-4DD1-9D71-09449EE496C8}" type="presParOf" srcId="{7195E6E2-6A6D-4B24-9E81-15272FB5388C}" destId="{0494F721-DEE5-44A4-9970-6B6CE67B4862}" srcOrd="3" destOrd="0" presId="urn:microsoft.com/office/officeart/2009/layout/CircleArrowProcess"/>
    <dgm:cxn modelId="{DCDA3EC0-84F7-4B7A-AAF8-B5C246A54F03}" type="presParOf" srcId="{7195E6E2-6A6D-4B24-9E81-15272FB5388C}" destId="{F8D86BD9-A38D-4750-9054-DA103A5CACDE}" srcOrd="4" destOrd="0" presId="urn:microsoft.com/office/officeart/2009/layout/CircleArrowProcess"/>
    <dgm:cxn modelId="{0DF0E812-1A57-46E9-BAD7-461F05EF9738}" type="presParOf" srcId="{F8D86BD9-A38D-4750-9054-DA103A5CACDE}" destId="{7CCA917E-429D-4241-957E-7FA983F3789D}" srcOrd="0" destOrd="0" presId="urn:microsoft.com/office/officeart/2009/layout/CircleArrowProcess"/>
    <dgm:cxn modelId="{9402CC71-AA45-4A57-9D8A-029B0F12B4A9}" type="presParOf" srcId="{7195E6E2-6A6D-4B24-9E81-15272FB5388C}" destId="{2E6E3D9C-015B-4B3F-B9A9-4A1B7A2F9928}" srcOrd="5" destOrd="0" presId="urn:microsoft.com/office/officeart/2009/layout/CircleArrowProcess"/>
    <dgm:cxn modelId="{0BF86CBB-B26C-4940-BEFD-3618F1ED3B12}" type="presParOf" srcId="{7195E6E2-6A6D-4B24-9E81-15272FB5388C}" destId="{955550A1-D141-43C0-87BC-BA1E9202AAC4}" srcOrd="6" destOrd="0" presId="urn:microsoft.com/office/officeart/2009/layout/CircleArrowProcess"/>
    <dgm:cxn modelId="{76C867DC-F417-4A59-AC94-52535ED3E70D}" type="presParOf" srcId="{955550A1-D141-43C0-87BC-BA1E9202AAC4}" destId="{472573E0-FE9B-44A3-9518-538B8C7BEA5C}" srcOrd="0" destOrd="0" presId="urn:microsoft.com/office/officeart/2009/layout/CircleArrowProcess"/>
    <dgm:cxn modelId="{CF3FBA82-B15E-4468-8992-ABE4067B9B3C}" type="presParOf" srcId="{7195E6E2-6A6D-4B24-9E81-15272FB5388C}" destId="{40AA0826-BC14-4735-99DD-6B85B076711F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AC457D-397F-4FEA-9BA0-1A489320ED1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24C70F9-9809-4446-9694-64F265F8DD57}">
      <dgm:prSet phldrT="[Text]"/>
      <dgm:spPr/>
      <dgm:t>
        <a:bodyPr/>
        <a:lstStyle/>
        <a:p>
          <a:r>
            <a:rPr lang="en-GB" dirty="0"/>
            <a:t>1</a:t>
          </a:r>
        </a:p>
      </dgm:t>
    </dgm:pt>
    <dgm:pt modelId="{994216DE-2CBA-49A6-AFD3-66DC344B604C}" type="parTrans" cxnId="{5B570CD4-168B-4FFE-8C03-08EB9A2BA578}">
      <dgm:prSet/>
      <dgm:spPr/>
      <dgm:t>
        <a:bodyPr/>
        <a:lstStyle/>
        <a:p>
          <a:endParaRPr lang="en-GB"/>
        </a:p>
      </dgm:t>
    </dgm:pt>
    <dgm:pt modelId="{CE8CE554-E0F9-4BFF-B400-7BF88E95E333}" type="sibTrans" cxnId="{5B570CD4-168B-4FFE-8C03-08EB9A2BA578}">
      <dgm:prSet/>
      <dgm:spPr/>
      <dgm:t>
        <a:bodyPr/>
        <a:lstStyle/>
        <a:p>
          <a:endParaRPr lang="en-GB"/>
        </a:p>
      </dgm:t>
    </dgm:pt>
    <dgm:pt modelId="{E264E6D4-81DF-453E-8CE3-8A6AE0198B70}">
      <dgm:prSet phldrT="[Text]" custT="1"/>
      <dgm:spPr/>
      <dgm:t>
        <a:bodyPr/>
        <a:lstStyle/>
        <a:p>
          <a:r>
            <a:rPr lang="en-GB" sz="2400" dirty="0"/>
            <a:t>Low EE scenario</a:t>
          </a:r>
        </a:p>
      </dgm:t>
    </dgm:pt>
    <dgm:pt modelId="{5B6C2184-008B-40DA-B8BD-911B627C5CF3}" type="parTrans" cxnId="{E375375F-D4D1-4F32-8726-1F6C1D3324DF}">
      <dgm:prSet/>
      <dgm:spPr/>
      <dgm:t>
        <a:bodyPr/>
        <a:lstStyle/>
        <a:p>
          <a:endParaRPr lang="en-GB"/>
        </a:p>
      </dgm:t>
    </dgm:pt>
    <dgm:pt modelId="{E3A7A6AF-016D-40DE-8311-B05913B38617}" type="sibTrans" cxnId="{E375375F-D4D1-4F32-8726-1F6C1D3324DF}">
      <dgm:prSet/>
      <dgm:spPr/>
      <dgm:t>
        <a:bodyPr/>
        <a:lstStyle/>
        <a:p>
          <a:endParaRPr lang="en-GB"/>
        </a:p>
      </dgm:t>
    </dgm:pt>
    <dgm:pt modelId="{822CE369-8A17-4DF3-8E81-804317E3CE75}">
      <dgm:prSet phldrT="[Text]" custT="1"/>
      <dgm:spPr/>
      <dgm:t>
        <a:bodyPr/>
        <a:lstStyle/>
        <a:p>
          <a:r>
            <a:rPr lang="en-GB" sz="1200" dirty="0"/>
            <a:t>No increase in recycling</a:t>
          </a:r>
        </a:p>
      </dgm:t>
    </dgm:pt>
    <dgm:pt modelId="{456A4ABC-CCF2-4152-910F-1ECDEE332D7C}" type="parTrans" cxnId="{C25BDB58-3A34-4A27-B098-697C68739511}">
      <dgm:prSet/>
      <dgm:spPr/>
      <dgm:t>
        <a:bodyPr/>
        <a:lstStyle/>
        <a:p>
          <a:endParaRPr lang="en-GB"/>
        </a:p>
      </dgm:t>
    </dgm:pt>
    <dgm:pt modelId="{D392F2DA-2A40-4B3D-B728-AD7F0D33595E}" type="sibTrans" cxnId="{C25BDB58-3A34-4A27-B098-697C68739511}">
      <dgm:prSet/>
      <dgm:spPr/>
      <dgm:t>
        <a:bodyPr/>
        <a:lstStyle/>
        <a:p>
          <a:endParaRPr lang="en-GB"/>
        </a:p>
      </dgm:t>
    </dgm:pt>
    <dgm:pt modelId="{41A4A7E0-119B-4762-8626-54C752E21180}">
      <dgm:prSet phldrT="[Text]"/>
      <dgm:spPr/>
      <dgm:t>
        <a:bodyPr/>
        <a:lstStyle/>
        <a:p>
          <a:r>
            <a:rPr lang="en-GB" dirty="0"/>
            <a:t>2</a:t>
          </a:r>
        </a:p>
      </dgm:t>
    </dgm:pt>
    <dgm:pt modelId="{2926A4D6-F56D-4AC1-9929-89ED961B9A50}" type="parTrans" cxnId="{1C91B96E-C948-4A6C-8D18-26801ABE8828}">
      <dgm:prSet/>
      <dgm:spPr/>
      <dgm:t>
        <a:bodyPr/>
        <a:lstStyle/>
        <a:p>
          <a:endParaRPr lang="en-GB"/>
        </a:p>
      </dgm:t>
    </dgm:pt>
    <dgm:pt modelId="{0ED3FFC2-BCA6-452F-852A-697F5709315D}" type="sibTrans" cxnId="{1C91B96E-C948-4A6C-8D18-26801ABE8828}">
      <dgm:prSet/>
      <dgm:spPr/>
      <dgm:t>
        <a:bodyPr/>
        <a:lstStyle/>
        <a:p>
          <a:endParaRPr lang="en-GB"/>
        </a:p>
      </dgm:t>
    </dgm:pt>
    <dgm:pt modelId="{105D225A-FA65-4EF1-9271-38E982E8F223}">
      <dgm:prSet phldrT="[Text]"/>
      <dgm:spPr/>
      <dgm:t>
        <a:bodyPr/>
        <a:lstStyle/>
        <a:p>
          <a:r>
            <a:rPr lang="en-GB" dirty="0"/>
            <a:t>High EE scenario</a:t>
          </a:r>
        </a:p>
      </dgm:t>
    </dgm:pt>
    <dgm:pt modelId="{B2531CAF-3068-4580-8754-8C10F307F4EA}" type="parTrans" cxnId="{9D9EAF5C-47C0-4C24-84BB-872338EF7E87}">
      <dgm:prSet/>
      <dgm:spPr/>
      <dgm:t>
        <a:bodyPr/>
        <a:lstStyle/>
        <a:p>
          <a:endParaRPr lang="en-GB"/>
        </a:p>
      </dgm:t>
    </dgm:pt>
    <dgm:pt modelId="{716CCAAB-9131-4639-AEF2-D9DAF96FDBDB}" type="sibTrans" cxnId="{9D9EAF5C-47C0-4C24-84BB-872338EF7E87}">
      <dgm:prSet/>
      <dgm:spPr/>
      <dgm:t>
        <a:bodyPr/>
        <a:lstStyle/>
        <a:p>
          <a:endParaRPr lang="en-GB"/>
        </a:p>
      </dgm:t>
    </dgm:pt>
    <dgm:pt modelId="{5C2F2173-8C43-48C3-A863-7CC1F0C4B735}">
      <dgm:prSet phldrT="[Text]" custT="1"/>
      <dgm:spPr/>
      <dgm:t>
        <a:bodyPr/>
        <a:lstStyle/>
        <a:p>
          <a:r>
            <a:rPr lang="en-GB" sz="1200" dirty="0"/>
            <a:t>High increase in recycling</a:t>
          </a:r>
        </a:p>
      </dgm:t>
    </dgm:pt>
    <dgm:pt modelId="{1A25B62C-3A57-4A9C-9F79-7D2B7BBA16A7}" type="parTrans" cxnId="{E18E5E34-EA2F-4160-A03B-5D75AE8E6BDD}">
      <dgm:prSet/>
      <dgm:spPr/>
      <dgm:t>
        <a:bodyPr/>
        <a:lstStyle/>
        <a:p>
          <a:endParaRPr lang="en-GB"/>
        </a:p>
      </dgm:t>
    </dgm:pt>
    <dgm:pt modelId="{5FF25A5F-246B-4A1B-A30A-32804F839A74}" type="sibTrans" cxnId="{E18E5E34-EA2F-4160-A03B-5D75AE8E6BDD}">
      <dgm:prSet/>
      <dgm:spPr/>
      <dgm:t>
        <a:bodyPr/>
        <a:lstStyle/>
        <a:p>
          <a:endParaRPr lang="en-GB"/>
        </a:p>
      </dgm:t>
    </dgm:pt>
    <dgm:pt modelId="{E9C84EF1-D659-45C0-AB22-1A52C56B89C1}">
      <dgm:prSet phldrT="[Text]"/>
      <dgm:spPr/>
      <dgm:t>
        <a:bodyPr/>
        <a:lstStyle/>
        <a:p>
          <a:r>
            <a:rPr lang="en-GB" dirty="0"/>
            <a:t>3</a:t>
          </a:r>
        </a:p>
      </dgm:t>
    </dgm:pt>
    <dgm:pt modelId="{0B333C60-B51E-4AEE-8D8B-B3438140F453}" type="parTrans" cxnId="{2A2F26AD-3857-496A-8758-E41BDBDED2C6}">
      <dgm:prSet/>
      <dgm:spPr/>
      <dgm:t>
        <a:bodyPr/>
        <a:lstStyle/>
        <a:p>
          <a:endParaRPr lang="en-GB"/>
        </a:p>
      </dgm:t>
    </dgm:pt>
    <dgm:pt modelId="{0CEBC0D3-25DC-48E4-9281-9FE9600B98AD}" type="sibTrans" cxnId="{2A2F26AD-3857-496A-8758-E41BDBDED2C6}">
      <dgm:prSet/>
      <dgm:spPr/>
      <dgm:t>
        <a:bodyPr/>
        <a:lstStyle/>
        <a:p>
          <a:endParaRPr lang="en-GB"/>
        </a:p>
      </dgm:t>
    </dgm:pt>
    <dgm:pt modelId="{C46CB506-AE71-4333-992A-56C88F825A9A}">
      <dgm:prSet phldrT="[Text]"/>
      <dgm:spPr/>
      <dgm:t>
        <a:bodyPr/>
        <a:lstStyle/>
        <a:p>
          <a:r>
            <a:rPr lang="en-GB" dirty="0"/>
            <a:t>High EE and electrification</a:t>
          </a:r>
        </a:p>
      </dgm:t>
    </dgm:pt>
    <dgm:pt modelId="{5114658E-F0C8-40AC-930B-B2FD683D01BD}" type="parTrans" cxnId="{B37D143A-FA0E-4CF5-AB5E-8176A4049AB6}">
      <dgm:prSet/>
      <dgm:spPr/>
      <dgm:t>
        <a:bodyPr/>
        <a:lstStyle/>
        <a:p>
          <a:endParaRPr lang="en-GB"/>
        </a:p>
      </dgm:t>
    </dgm:pt>
    <dgm:pt modelId="{9D8443DB-EA14-4A0B-8DCC-281A46DBF68E}" type="sibTrans" cxnId="{B37D143A-FA0E-4CF5-AB5E-8176A4049AB6}">
      <dgm:prSet/>
      <dgm:spPr/>
      <dgm:t>
        <a:bodyPr/>
        <a:lstStyle/>
        <a:p>
          <a:endParaRPr lang="en-GB"/>
        </a:p>
      </dgm:t>
    </dgm:pt>
    <dgm:pt modelId="{14F716CC-5DBC-44CA-B3D9-302928A98B87}">
      <dgm:prSet phldrT="[Text]" custT="1"/>
      <dgm:spPr/>
      <dgm:t>
        <a:bodyPr/>
        <a:lstStyle/>
        <a:p>
          <a:r>
            <a:rPr lang="en-GB" sz="1200" dirty="0"/>
            <a:t>High increase in recycling</a:t>
          </a:r>
        </a:p>
      </dgm:t>
    </dgm:pt>
    <dgm:pt modelId="{63720AD2-352A-498C-AD0F-4A481B3106EF}" type="parTrans" cxnId="{39164F10-A278-4836-B873-DF29BF6B2D83}">
      <dgm:prSet/>
      <dgm:spPr/>
      <dgm:t>
        <a:bodyPr/>
        <a:lstStyle/>
        <a:p>
          <a:endParaRPr lang="en-GB"/>
        </a:p>
      </dgm:t>
    </dgm:pt>
    <dgm:pt modelId="{FD0EB766-8D72-464D-A69D-D3705B8F4DD0}" type="sibTrans" cxnId="{39164F10-A278-4836-B873-DF29BF6B2D83}">
      <dgm:prSet/>
      <dgm:spPr/>
      <dgm:t>
        <a:bodyPr/>
        <a:lstStyle/>
        <a:p>
          <a:endParaRPr lang="en-GB"/>
        </a:p>
      </dgm:t>
    </dgm:pt>
    <dgm:pt modelId="{1455BAF1-2ECC-48FC-9681-F9FF5B7B4F6C}">
      <dgm:prSet phldrT="[Text]" custT="1"/>
      <dgm:spPr/>
      <dgm:t>
        <a:bodyPr/>
        <a:lstStyle/>
        <a:p>
          <a:r>
            <a:rPr lang="en-GB" sz="1200" dirty="0"/>
            <a:t>Limited implementation of EE measures and electrification</a:t>
          </a:r>
        </a:p>
      </dgm:t>
    </dgm:pt>
    <dgm:pt modelId="{386019D6-E585-4A16-B00E-7057E1CEE5D3}" type="parTrans" cxnId="{F1A281DB-FE68-4411-89F5-6A3DC2BC2B74}">
      <dgm:prSet/>
      <dgm:spPr/>
      <dgm:t>
        <a:bodyPr/>
        <a:lstStyle/>
        <a:p>
          <a:endParaRPr lang="en-GB"/>
        </a:p>
      </dgm:t>
    </dgm:pt>
    <dgm:pt modelId="{F5327452-A0B7-4E0E-8A8B-0C7278354AF7}" type="sibTrans" cxnId="{F1A281DB-FE68-4411-89F5-6A3DC2BC2B74}">
      <dgm:prSet/>
      <dgm:spPr/>
      <dgm:t>
        <a:bodyPr/>
        <a:lstStyle/>
        <a:p>
          <a:endParaRPr lang="en-GB"/>
        </a:p>
      </dgm:t>
    </dgm:pt>
    <dgm:pt modelId="{6C5FB5F4-6AA4-469F-BC95-22F257AC3622}">
      <dgm:prSet phldrT="[Text]" custT="1"/>
      <dgm:spPr/>
      <dgm:t>
        <a:bodyPr/>
        <a:lstStyle/>
        <a:p>
          <a:r>
            <a:rPr lang="en-GB" sz="1200" dirty="0"/>
            <a:t>Extensive biomass fuel shift</a:t>
          </a:r>
        </a:p>
      </dgm:t>
    </dgm:pt>
    <dgm:pt modelId="{1D11D548-6AC3-4001-8B7E-4F6907D168B7}" type="parTrans" cxnId="{40C0F2A4-46CB-4B01-AEB9-FF1116F53E93}">
      <dgm:prSet/>
      <dgm:spPr/>
      <dgm:t>
        <a:bodyPr/>
        <a:lstStyle/>
        <a:p>
          <a:endParaRPr lang="en-GB"/>
        </a:p>
      </dgm:t>
    </dgm:pt>
    <dgm:pt modelId="{771423FD-0F91-4082-AAF0-DEEB1C37BF60}" type="sibTrans" cxnId="{40C0F2A4-46CB-4B01-AEB9-FF1116F53E93}">
      <dgm:prSet/>
      <dgm:spPr/>
      <dgm:t>
        <a:bodyPr/>
        <a:lstStyle/>
        <a:p>
          <a:endParaRPr lang="en-GB"/>
        </a:p>
      </dgm:t>
    </dgm:pt>
    <dgm:pt modelId="{A6C4FFE6-7B58-4D32-91DE-EE320A3B362B}">
      <dgm:prSet phldrT="[Text]" custT="1"/>
      <dgm:spPr/>
      <dgm:t>
        <a:bodyPr/>
        <a:lstStyle/>
        <a:p>
          <a:r>
            <a:rPr lang="en-GB" sz="1200" dirty="0"/>
            <a:t>Extensive implementation of EE measures</a:t>
          </a:r>
        </a:p>
      </dgm:t>
    </dgm:pt>
    <dgm:pt modelId="{CFF34739-85F9-4FA0-A3C3-5133C75D9198}" type="parTrans" cxnId="{22C466CE-4062-49FB-A877-629063C32CAF}">
      <dgm:prSet/>
      <dgm:spPr/>
      <dgm:t>
        <a:bodyPr/>
        <a:lstStyle/>
        <a:p>
          <a:endParaRPr lang="en-GB"/>
        </a:p>
      </dgm:t>
    </dgm:pt>
    <dgm:pt modelId="{39B6DFE3-667A-45D7-8C52-6BBD5F792DB5}" type="sibTrans" cxnId="{22C466CE-4062-49FB-A877-629063C32CAF}">
      <dgm:prSet/>
      <dgm:spPr/>
      <dgm:t>
        <a:bodyPr/>
        <a:lstStyle/>
        <a:p>
          <a:endParaRPr lang="en-GB"/>
        </a:p>
      </dgm:t>
    </dgm:pt>
    <dgm:pt modelId="{06702D4E-7EA9-4CB3-863B-099709B3B09D}">
      <dgm:prSet phldrT="[Text]" custT="1"/>
      <dgm:spPr/>
      <dgm:t>
        <a:bodyPr/>
        <a:lstStyle/>
        <a:p>
          <a:r>
            <a:rPr lang="en-GB" sz="1200" dirty="0"/>
            <a:t>Limited electrification</a:t>
          </a:r>
        </a:p>
      </dgm:t>
    </dgm:pt>
    <dgm:pt modelId="{32AFDAC8-EE79-44E5-8CEE-9FA6B6056206}" type="parTrans" cxnId="{55696D07-B9EF-4C97-B109-7B1605194AD6}">
      <dgm:prSet/>
      <dgm:spPr/>
      <dgm:t>
        <a:bodyPr/>
        <a:lstStyle/>
        <a:p>
          <a:endParaRPr lang="en-GB"/>
        </a:p>
      </dgm:t>
    </dgm:pt>
    <dgm:pt modelId="{A7611FA6-35D4-4C20-84D9-22E502AA1ECD}" type="sibTrans" cxnId="{55696D07-B9EF-4C97-B109-7B1605194AD6}">
      <dgm:prSet/>
      <dgm:spPr/>
      <dgm:t>
        <a:bodyPr/>
        <a:lstStyle/>
        <a:p>
          <a:endParaRPr lang="en-GB"/>
        </a:p>
      </dgm:t>
    </dgm:pt>
    <dgm:pt modelId="{8E09A0C3-A983-4453-B3D2-FDFE841FC47A}">
      <dgm:prSet phldrT="[Text]" custT="1"/>
      <dgm:spPr/>
      <dgm:t>
        <a:bodyPr/>
        <a:lstStyle/>
        <a:p>
          <a:r>
            <a:rPr lang="en-GB" sz="1200" dirty="0"/>
            <a:t>Medium biomass fuel shift</a:t>
          </a:r>
        </a:p>
      </dgm:t>
    </dgm:pt>
    <dgm:pt modelId="{D409F38A-9AF8-4E2C-8522-B1589815D2E2}" type="parTrans" cxnId="{0834D421-7EBB-463D-B5C5-7E03A810B3B1}">
      <dgm:prSet/>
      <dgm:spPr/>
      <dgm:t>
        <a:bodyPr/>
        <a:lstStyle/>
        <a:p>
          <a:endParaRPr lang="en-GB"/>
        </a:p>
      </dgm:t>
    </dgm:pt>
    <dgm:pt modelId="{1B5ED8FE-0E78-4728-852B-EBCFD8B873EE}" type="sibTrans" cxnId="{0834D421-7EBB-463D-B5C5-7E03A810B3B1}">
      <dgm:prSet/>
      <dgm:spPr/>
      <dgm:t>
        <a:bodyPr/>
        <a:lstStyle/>
        <a:p>
          <a:endParaRPr lang="en-GB"/>
        </a:p>
      </dgm:t>
    </dgm:pt>
    <dgm:pt modelId="{3E28EC62-9117-4585-A3B7-D05D3902BE25}">
      <dgm:prSet phldrT="[Text]" custT="1"/>
      <dgm:spPr/>
      <dgm:t>
        <a:bodyPr/>
        <a:lstStyle/>
        <a:p>
          <a:r>
            <a:rPr lang="en-GB" sz="1200" dirty="0"/>
            <a:t>Extensive implementation of EE measures</a:t>
          </a:r>
        </a:p>
      </dgm:t>
    </dgm:pt>
    <dgm:pt modelId="{5ECE089F-4A29-44A1-B213-F0818A325206}" type="parTrans" cxnId="{DAA17F6D-4B1A-42EE-B55F-34735D6C3397}">
      <dgm:prSet/>
      <dgm:spPr/>
      <dgm:t>
        <a:bodyPr/>
        <a:lstStyle/>
        <a:p>
          <a:endParaRPr lang="en-GB"/>
        </a:p>
      </dgm:t>
    </dgm:pt>
    <dgm:pt modelId="{63B13982-1A63-4D5B-90A7-5E0CB8165D51}" type="sibTrans" cxnId="{DAA17F6D-4B1A-42EE-B55F-34735D6C3397}">
      <dgm:prSet/>
      <dgm:spPr/>
      <dgm:t>
        <a:bodyPr/>
        <a:lstStyle/>
        <a:p>
          <a:endParaRPr lang="en-GB"/>
        </a:p>
      </dgm:t>
    </dgm:pt>
    <dgm:pt modelId="{527206F1-AA08-4349-AA8F-4B27DB431059}">
      <dgm:prSet phldrT="[Text]" custT="1"/>
      <dgm:spPr/>
      <dgm:t>
        <a:bodyPr/>
        <a:lstStyle/>
        <a:p>
          <a:r>
            <a:rPr lang="en-GB" sz="1200" dirty="0"/>
            <a:t>Extensive implementation of electrification</a:t>
          </a:r>
        </a:p>
      </dgm:t>
    </dgm:pt>
    <dgm:pt modelId="{3C4259E5-7135-4767-8942-E09F0F567B34}" type="parTrans" cxnId="{363ED5FB-E6D1-42C2-9DC5-393BD80F2236}">
      <dgm:prSet/>
      <dgm:spPr/>
      <dgm:t>
        <a:bodyPr/>
        <a:lstStyle/>
        <a:p>
          <a:endParaRPr lang="en-GB"/>
        </a:p>
      </dgm:t>
    </dgm:pt>
    <dgm:pt modelId="{480EB1D9-8E34-423A-94A7-896811FDF5E7}" type="sibTrans" cxnId="{363ED5FB-E6D1-42C2-9DC5-393BD80F2236}">
      <dgm:prSet/>
      <dgm:spPr/>
      <dgm:t>
        <a:bodyPr/>
        <a:lstStyle/>
        <a:p>
          <a:endParaRPr lang="en-GB"/>
        </a:p>
      </dgm:t>
    </dgm:pt>
    <dgm:pt modelId="{10C2397C-9742-4952-B4F1-0749A5F0E6DA}">
      <dgm:prSet phldrT="[Text]" custT="1"/>
      <dgm:spPr/>
      <dgm:t>
        <a:bodyPr/>
        <a:lstStyle/>
        <a:p>
          <a:r>
            <a:rPr lang="en-GB" sz="1200" dirty="0"/>
            <a:t>Low biomass fuel shift</a:t>
          </a:r>
        </a:p>
      </dgm:t>
    </dgm:pt>
    <dgm:pt modelId="{E2FACBA0-0946-46B6-A05E-B8FD5DF1AF5A}" type="parTrans" cxnId="{E2828DFB-62B8-42E7-BF6F-D878C7561F93}">
      <dgm:prSet/>
      <dgm:spPr/>
      <dgm:t>
        <a:bodyPr/>
        <a:lstStyle/>
        <a:p>
          <a:endParaRPr lang="en-GB"/>
        </a:p>
      </dgm:t>
    </dgm:pt>
    <dgm:pt modelId="{93034DC7-5851-4DF1-AA24-D1564FFB0C81}" type="sibTrans" cxnId="{E2828DFB-62B8-42E7-BF6F-D878C7561F93}">
      <dgm:prSet/>
      <dgm:spPr/>
      <dgm:t>
        <a:bodyPr/>
        <a:lstStyle/>
        <a:p>
          <a:endParaRPr lang="en-GB"/>
        </a:p>
      </dgm:t>
    </dgm:pt>
    <dgm:pt modelId="{9B6628AC-FAB9-4BA4-BB94-905981BE3179}">
      <dgm:prSet phldrT="[Text]"/>
      <dgm:spPr/>
      <dgm:t>
        <a:bodyPr/>
        <a:lstStyle/>
        <a:p>
          <a:r>
            <a:rPr lang="en-GB" dirty="0"/>
            <a:t>4</a:t>
          </a:r>
        </a:p>
      </dgm:t>
    </dgm:pt>
    <dgm:pt modelId="{CCDE2871-3CDF-4C99-9144-C23983EC5CF9}" type="parTrans" cxnId="{6534AA1D-48F8-4D88-9AC1-231E6BB08D1D}">
      <dgm:prSet/>
      <dgm:spPr/>
      <dgm:t>
        <a:bodyPr/>
        <a:lstStyle/>
        <a:p>
          <a:endParaRPr lang="en-GB"/>
        </a:p>
      </dgm:t>
    </dgm:pt>
    <dgm:pt modelId="{0945527F-87F9-429B-ACBE-1759E6590875}" type="sibTrans" cxnId="{6534AA1D-48F8-4D88-9AC1-231E6BB08D1D}">
      <dgm:prSet/>
      <dgm:spPr/>
      <dgm:t>
        <a:bodyPr/>
        <a:lstStyle/>
        <a:p>
          <a:endParaRPr lang="en-GB"/>
        </a:p>
      </dgm:t>
    </dgm:pt>
    <dgm:pt modelId="{B291FADE-5FF3-439F-AE78-A34F74D3CECE}">
      <dgm:prSet/>
      <dgm:spPr/>
      <dgm:t>
        <a:bodyPr/>
        <a:lstStyle/>
        <a:p>
          <a:r>
            <a:rPr lang="en-GB" dirty="0"/>
            <a:t>High EE, electrification and hydrogen</a:t>
          </a:r>
        </a:p>
      </dgm:t>
    </dgm:pt>
    <dgm:pt modelId="{0DEE490C-2E77-48C5-AF6B-4268556DA36E}" type="parTrans" cxnId="{01545021-1CB6-4AA5-9463-D99BF536C7D3}">
      <dgm:prSet/>
      <dgm:spPr/>
      <dgm:t>
        <a:bodyPr/>
        <a:lstStyle/>
        <a:p>
          <a:endParaRPr lang="en-GB"/>
        </a:p>
      </dgm:t>
    </dgm:pt>
    <dgm:pt modelId="{45A5BE63-C172-47EF-A2DB-6420D35B0E7F}" type="sibTrans" cxnId="{01545021-1CB6-4AA5-9463-D99BF536C7D3}">
      <dgm:prSet/>
      <dgm:spPr/>
      <dgm:t>
        <a:bodyPr/>
        <a:lstStyle/>
        <a:p>
          <a:endParaRPr lang="en-GB"/>
        </a:p>
      </dgm:t>
    </dgm:pt>
    <dgm:pt modelId="{224A4502-F8EF-474D-8612-92A5C127E0B6}">
      <dgm:prSet custT="1"/>
      <dgm:spPr/>
      <dgm:t>
        <a:bodyPr/>
        <a:lstStyle/>
        <a:p>
          <a:r>
            <a:rPr lang="en-GB" sz="1200" dirty="0"/>
            <a:t>High increase in recycling</a:t>
          </a:r>
        </a:p>
      </dgm:t>
    </dgm:pt>
    <dgm:pt modelId="{9AD79E0A-49B1-45E6-826C-3289A17E7E32}" type="parTrans" cxnId="{BAAEBC7A-06A0-49B0-A666-B95B2CD11446}">
      <dgm:prSet/>
      <dgm:spPr/>
      <dgm:t>
        <a:bodyPr/>
        <a:lstStyle/>
        <a:p>
          <a:endParaRPr lang="en-GB"/>
        </a:p>
      </dgm:t>
    </dgm:pt>
    <dgm:pt modelId="{6DA81690-3579-450D-8E81-DE65E1B34C29}" type="sibTrans" cxnId="{BAAEBC7A-06A0-49B0-A666-B95B2CD11446}">
      <dgm:prSet/>
      <dgm:spPr/>
      <dgm:t>
        <a:bodyPr/>
        <a:lstStyle/>
        <a:p>
          <a:endParaRPr lang="en-GB"/>
        </a:p>
      </dgm:t>
    </dgm:pt>
    <dgm:pt modelId="{2BCD2972-073B-49CC-835F-53419F7F87F0}">
      <dgm:prSet custT="1"/>
      <dgm:spPr/>
      <dgm:t>
        <a:bodyPr/>
        <a:lstStyle/>
        <a:p>
          <a:r>
            <a:rPr lang="en-GB" sz="1200" dirty="0"/>
            <a:t>Extensive implementation of EE measures</a:t>
          </a:r>
        </a:p>
      </dgm:t>
    </dgm:pt>
    <dgm:pt modelId="{D3BAC714-61E1-408C-8FC8-3D59AB36B1CD}" type="parTrans" cxnId="{163EE594-39C6-47C2-8845-FF8636A36B1E}">
      <dgm:prSet/>
      <dgm:spPr/>
      <dgm:t>
        <a:bodyPr/>
        <a:lstStyle/>
        <a:p>
          <a:endParaRPr lang="en-GB"/>
        </a:p>
      </dgm:t>
    </dgm:pt>
    <dgm:pt modelId="{765AB494-16A3-4B0A-B7A4-317D1CEE5437}" type="sibTrans" cxnId="{163EE594-39C6-47C2-8845-FF8636A36B1E}">
      <dgm:prSet/>
      <dgm:spPr/>
      <dgm:t>
        <a:bodyPr/>
        <a:lstStyle/>
        <a:p>
          <a:endParaRPr lang="en-GB"/>
        </a:p>
      </dgm:t>
    </dgm:pt>
    <dgm:pt modelId="{F97E040F-894D-4C91-A0F1-DCF15C54778F}">
      <dgm:prSet custT="1"/>
      <dgm:spPr/>
      <dgm:t>
        <a:bodyPr/>
        <a:lstStyle/>
        <a:p>
          <a:r>
            <a:rPr lang="en-GB" sz="1200" dirty="0"/>
            <a:t>Extensive implementation of electrification</a:t>
          </a:r>
        </a:p>
      </dgm:t>
    </dgm:pt>
    <dgm:pt modelId="{CAF3A292-482D-4206-BA5C-6CD25C8F635E}" type="parTrans" cxnId="{41F7104C-7243-47C8-B254-6B3DB1C96DF9}">
      <dgm:prSet/>
      <dgm:spPr/>
      <dgm:t>
        <a:bodyPr/>
        <a:lstStyle/>
        <a:p>
          <a:endParaRPr lang="en-GB"/>
        </a:p>
      </dgm:t>
    </dgm:pt>
    <dgm:pt modelId="{034333CB-E387-47BD-A010-FCC750BBFBD4}" type="sibTrans" cxnId="{41F7104C-7243-47C8-B254-6B3DB1C96DF9}">
      <dgm:prSet/>
      <dgm:spPr/>
      <dgm:t>
        <a:bodyPr/>
        <a:lstStyle/>
        <a:p>
          <a:endParaRPr lang="en-GB"/>
        </a:p>
      </dgm:t>
    </dgm:pt>
    <dgm:pt modelId="{1D72F0DB-9B8E-4AC5-B5C1-E6E5B2CAED7B}">
      <dgm:prSet custT="1"/>
      <dgm:spPr/>
      <dgm:t>
        <a:bodyPr/>
        <a:lstStyle/>
        <a:p>
          <a:r>
            <a:rPr lang="en-GB" sz="1200" dirty="0"/>
            <a:t>Low biomass fuel shift</a:t>
          </a:r>
        </a:p>
      </dgm:t>
    </dgm:pt>
    <dgm:pt modelId="{44037FFE-70DE-4A03-A946-B3261041E278}" type="parTrans" cxnId="{676C7DA9-17EA-4C40-AD43-E1B5B9CF8B70}">
      <dgm:prSet/>
      <dgm:spPr/>
      <dgm:t>
        <a:bodyPr/>
        <a:lstStyle/>
        <a:p>
          <a:endParaRPr lang="en-GB"/>
        </a:p>
      </dgm:t>
    </dgm:pt>
    <dgm:pt modelId="{08C367B7-A6FE-4F41-8DDE-CA8CBE52E9F9}" type="sibTrans" cxnId="{676C7DA9-17EA-4C40-AD43-E1B5B9CF8B70}">
      <dgm:prSet/>
      <dgm:spPr/>
      <dgm:t>
        <a:bodyPr/>
        <a:lstStyle/>
        <a:p>
          <a:endParaRPr lang="en-GB"/>
        </a:p>
      </dgm:t>
    </dgm:pt>
    <dgm:pt modelId="{BA65084D-22C3-4BF2-9D4E-0FAF9BF0CF13}">
      <dgm:prSet custT="1"/>
      <dgm:spPr/>
      <dgm:t>
        <a:bodyPr/>
        <a:lstStyle/>
        <a:p>
          <a:r>
            <a:rPr lang="en-GB" sz="1200" dirty="0"/>
            <a:t>Extensive implementation of hydrogen measures</a:t>
          </a:r>
        </a:p>
      </dgm:t>
    </dgm:pt>
    <dgm:pt modelId="{2C027407-50DB-4701-80E7-BAE06D80E9E6}" type="parTrans" cxnId="{58E9E568-4B55-4DE0-BDE8-92D4CA764133}">
      <dgm:prSet/>
      <dgm:spPr/>
      <dgm:t>
        <a:bodyPr/>
        <a:lstStyle/>
        <a:p>
          <a:endParaRPr lang="en-GB"/>
        </a:p>
      </dgm:t>
    </dgm:pt>
    <dgm:pt modelId="{1D9316F7-95D5-47E8-9FAA-09BAB4F043CE}" type="sibTrans" cxnId="{58E9E568-4B55-4DE0-BDE8-92D4CA764133}">
      <dgm:prSet/>
      <dgm:spPr/>
      <dgm:t>
        <a:bodyPr/>
        <a:lstStyle/>
        <a:p>
          <a:endParaRPr lang="en-GB"/>
        </a:p>
      </dgm:t>
    </dgm:pt>
    <dgm:pt modelId="{1E2B3C1C-A6DF-4930-AAF4-FC7C285E6B2D}" type="pres">
      <dgm:prSet presAssocID="{03AC457D-397F-4FEA-9BA0-1A489320ED1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AB928E16-1F30-45D7-9908-DAC7B3A3FE1C}" type="pres">
      <dgm:prSet presAssocID="{E24C70F9-9809-4446-9694-64F265F8DD57}" presName="composite" presStyleCnt="0"/>
      <dgm:spPr/>
    </dgm:pt>
    <dgm:pt modelId="{B58B9E58-C3F1-4352-99FA-FE5CC13CBE6D}" type="pres">
      <dgm:prSet presAssocID="{E24C70F9-9809-4446-9694-64F265F8DD57}" presName="FirstChild" presStyleLbl="revTx" presStyleIdx="0" presStyleCnt="8">
        <dgm:presLayoutVars>
          <dgm:chMax val="0"/>
          <dgm:chPref val="0"/>
          <dgm:bulletEnabled val="1"/>
        </dgm:presLayoutVars>
      </dgm:prSet>
      <dgm:spPr/>
    </dgm:pt>
    <dgm:pt modelId="{BA2A5612-8F65-47B7-84BC-660C2B362EB8}" type="pres">
      <dgm:prSet presAssocID="{E24C70F9-9809-4446-9694-64F265F8DD57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</dgm:pt>
    <dgm:pt modelId="{3732AC77-2EBA-4A20-8170-AB94DA62DBEC}" type="pres">
      <dgm:prSet presAssocID="{E24C70F9-9809-4446-9694-64F265F8DD57}" presName="Accent" presStyleLbl="parChTrans1D1" presStyleIdx="0" presStyleCnt="4"/>
      <dgm:spPr/>
    </dgm:pt>
    <dgm:pt modelId="{250F068E-30E6-4244-8213-E104A35A392B}" type="pres">
      <dgm:prSet presAssocID="{E24C70F9-9809-4446-9694-64F265F8DD57}" presName="Child" presStyleLbl="revTx" presStyleIdx="1" presStyleCnt="8">
        <dgm:presLayoutVars>
          <dgm:chMax val="0"/>
          <dgm:chPref val="0"/>
          <dgm:bulletEnabled val="1"/>
        </dgm:presLayoutVars>
      </dgm:prSet>
      <dgm:spPr/>
    </dgm:pt>
    <dgm:pt modelId="{6DA83FD9-08EB-4311-8F3A-0EC4037F1111}" type="pres">
      <dgm:prSet presAssocID="{CE8CE554-E0F9-4BFF-B400-7BF88E95E333}" presName="sibTrans" presStyleCnt="0"/>
      <dgm:spPr/>
    </dgm:pt>
    <dgm:pt modelId="{E54CF1A9-1295-432A-A068-EC35262BB362}" type="pres">
      <dgm:prSet presAssocID="{41A4A7E0-119B-4762-8626-54C752E21180}" presName="composite" presStyleCnt="0"/>
      <dgm:spPr/>
    </dgm:pt>
    <dgm:pt modelId="{E8DB61FF-8271-40B5-9C06-72401C17C5D1}" type="pres">
      <dgm:prSet presAssocID="{41A4A7E0-119B-4762-8626-54C752E21180}" presName="FirstChild" presStyleLbl="revTx" presStyleIdx="2" presStyleCnt="8">
        <dgm:presLayoutVars>
          <dgm:chMax val="0"/>
          <dgm:chPref val="0"/>
          <dgm:bulletEnabled val="1"/>
        </dgm:presLayoutVars>
      </dgm:prSet>
      <dgm:spPr/>
    </dgm:pt>
    <dgm:pt modelId="{5A80ADA6-1997-4BEF-98A6-253FF040BB6B}" type="pres">
      <dgm:prSet presAssocID="{41A4A7E0-119B-4762-8626-54C752E21180}" presName="Parent" presStyleLbl="alignNode1" presStyleIdx="1" presStyleCnt="4" custLinFactNeighborX="901">
        <dgm:presLayoutVars>
          <dgm:chMax val="3"/>
          <dgm:chPref val="3"/>
          <dgm:bulletEnabled val="1"/>
        </dgm:presLayoutVars>
      </dgm:prSet>
      <dgm:spPr/>
    </dgm:pt>
    <dgm:pt modelId="{C9A3A2EA-C085-4153-AB43-A2DDD1626E23}" type="pres">
      <dgm:prSet presAssocID="{41A4A7E0-119B-4762-8626-54C752E21180}" presName="Accent" presStyleLbl="parChTrans1D1" presStyleIdx="1" presStyleCnt="4"/>
      <dgm:spPr/>
    </dgm:pt>
    <dgm:pt modelId="{3538D2DF-B946-45DC-AA96-0770A49B50A0}" type="pres">
      <dgm:prSet presAssocID="{41A4A7E0-119B-4762-8626-54C752E21180}" presName="Child" presStyleLbl="revTx" presStyleIdx="3" presStyleCnt="8">
        <dgm:presLayoutVars>
          <dgm:chMax val="0"/>
          <dgm:chPref val="0"/>
          <dgm:bulletEnabled val="1"/>
        </dgm:presLayoutVars>
      </dgm:prSet>
      <dgm:spPr/>
    </dgm:pt>
    <dgm:pt modelId="{F44D68A5-4461-4A6D-9F81-EC532BBF2B56}" type="pres">
      <dgm:prSet presAssocID="{0ED3FFC2-BCA6-452F-852A-697F5709315D}" presName="sibTrans" presStyleCnt="0"/>
      <dgm:spPr/>
    </dgm:pt>
    <dgm:pt modelId="{7AAFEB54-5AD7-4794-88E8-EEA33524060E}" type="pres">
      <dgm:prSet presAssocID="{E9C84EF1-D659-45C0-AB22-1A52C56B89C1}" presName="composite" presStyleCnt="0"/>
      <dgm:spPr/>
    </dgm:pt>
    <dgm:pt modelId="{2286DEF0-56CD-47A7-ABD3-8325E6A31258}" type="pres">
      <dgm:prSet presAssocID="{E9C84EF1-D659-45C0-AB22-1A52C56B89C1}" presName="FirstChild" presStyleLbl="revTx" presStyleIdx="4" presStyleCnt="8">
        <dgm:presLayoutVars>
          <dgm:chMax val="0"/>
          <dgm:chPref val="0"/>
          <dgm:bulletEnabled val="1"/>
        </dgm:presLayoutVars>
      </dgm:prSet>
      <dgm:spPr/>
    </dgm:pt>
    <dgm:pt modelId="{89D124DA-4066-4D00-B99E-F4B72EBF33D8}" type="pres">
      <dgm:prSet presAssocID="{E9C84EF1-D659-45C0-AB22-1A52C56B89C1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</dgm:pt>
    <dgm:pt modelId="{28AF3E66-1D67-4876-A19C-7B3DE588EE4C}" type="pres">
      <dgm:prSet presAssocID="{E9C84EF1-D659-45C0-AB22-1A52C56B89C1}" presName="Accent" presStyleLbl="parChTrans1D1" presStyleIdx="2" presStyleCnt="4"/>
      <dgm:spPr/>
    </dgm:pt>
    <dgm:pt modelId="{C1D71C1D-A2E6-473C-B987-FB846560ECB8}" type="pres">
      <dgm:prSet presAssocID="{E9C84EF1-D659-45C0-AB22-1A52C56B89C1}" presName="Child" presStyleLbl="revTx" presStyleIdx="5" presStyleCnt="8">
        <dgm:presLayoutVars>
          <dgm:chMax val="0"/>
          <dgm:chPref val="0"/>
          <dgm:bulletEnabled val="1"/>
        </dgm:presLayoutVars>
      </dgm:prSet>
      <dgm:spPr/>
    </dgm:pt>
    <dgm:pt modelId="{2B156126-69FF-422B-9B36-CA9437CF6343}" type="pres">
      <dgm:prSet presAssocID="{0CEBC0D3-25DC-48E4-9281-9FE9600B98AD}" presName="sibTrans" presStyleCnt="0"/>
      <dgm:spPr/>
    </dgm:pt>
    <dgm:pt modelId="{426DF2E9-D8A5-464E-A32C-3061D6D6AFAF}" type="pres">
      <dgm:prSet presAssocID="{9B6628AC-FAB9-4BA4-BB94-905981BE3179}" presName="composite" presStyleCnt="0"/>
      <dgm:spPr/>
    </dgm:pt>
    <dgm:pt modelId="{6A20B58D-1772-4282-8E5A-BD04CC4DDA68}" type="pres">
      <dgm:prSet presAssocID="{9B6628AC-FAB9-4BA4-BB94-905981BE3179}" presName="FirstChild" presStyleLbl="revTx" presStyleIdx="6" presStyleCnt="8">
        <dgm:presLayoutVars>
          <dgm:chMax val="0"/>
          <dgm:chPref val="0"/>
          <dgm:bulletEnabled val="1"/>
        </dgm:presLayoutVars>
      </dgm:prSet>
      <dgm:spPr/>
    </dgm:pt>
    <dgm:pt modelId="{5A4A428A-0F66-485B-8B09-02844B552FB8}" type="pres">
      <dgm:prSet presAssocID="{9B6628AC-FAB9-4BA4-BB94-905981BE3179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</dgm:pt>
    <dgm:pt modelId="{41736FF2-14CA-496D-B1E2-7DA2E6A36CD5}" type="pres">
      <dgm:prSet presAssocID="{9B6628AC-FAB9-4BA4-BB94-905981BE3179}" presName="Accent" presStyleLbl="parChTrans1D1" presStyleIdx="3" presStyleCnt="4"/>
      <dgm:spPr/>
    </dgm:pt>
    <dgm:pt modelId="{1760A97D-7567-46BC-B40F-A1689211035B}" type="pres">
      <dgm:prSet presAssocID="{9B6628AC-FAB9-4BA4-BB94-905981BE3179}" presName="Child" presStyleLbl="revTx" presStyleIdx="7" presStyleCnt="8">
        <dgm:presLayoutVars>
          <dgm:chMax val="0"/>
          <dgm:chPref val="0"/>
          <dgm:bulletEnabled val="1"/>
        </dgm:presLayoutVars>
      </dgm:prSet>
      <dgm:spPr/>
    </dgm:pt>
  </dgm:ptLst>
  <dgm:cxnLst>
    <dgm:cxn modelId="{55696D07-B9EF-4C97-B109-7B1605194AD6}" srcId="{41A4A7E0-119B-4762-8626-54C752E21180}" destId="{06702D4E-7EA9-4CB3-863B-099709B3B09D}" srcOrd="3" destOrd="0" parTransId="{32AFDAC8-EE79-44E5-8CEE-9FA6B6056206}" sibTransId="{A7611FA6-35D4-4C20-84D9-22E502AA1ECD}"/>
    <dgm:cxn modelId="{39164F10-A278-4836-B873-DF29BF6B2D83}" srcId="{E9C84EF1-D659-45C0-AB22-1A52C56B89C1}" destId="{14F716CC-5DBC-44CA-B3D9-302928A98B87}" srcOrd="1" destOrd="0" parTransId="{63720AD2-352A-498C-AD0F-4A481B3106EF}" sibTransId="{FD0EB766-8D72-464D-A69D-D3705B8F4DD0}"/>
    <dgm:cxn modelId="{6534AA1D-48F8-4D88-9AC1-231E6BB08D1D}" srcId="{03AC457D-397F-4FEA-9BA0-1A489320ED16}" destId="{9B6628AC-FAB9-4BA4-BB94-905981BE3179}" srcOrd="3" destOrd="0" parTransId="{CCDE2871-3CDF-4C99-9144-C23983EC5CF9}" sibTransId="{0945527F-87F9-429B-ACBE-1759E6590875}"/>
    <dgm:cxn modelId="{EDCD0C1F-7A3F-4790-A677-12D08B486117}" type="presOf" srcId="{E9C84EF1-D659-45C0-AB22-1A52C56B89C1}" destId="{89D124DA-4066-4D00-B99E-F4B72EBF33D8}" srcOrd="0" destOrd="0" presId="urn:microsoft.com/office/officeart/2011/layout/TabList"/>
    <dgm:cxn modelId="{01545021-1CB6-4AA5-9463-D99BF536C7D3}" srcId="{9B6628AC-FAB9-4BA4-BB94-905981BE3179}" destId="{B291FADE-5FF3-439F-AE78-A34F74D3CECE}" srcOrd="0" destOrd="0" parTransId="{0DEE490C-2E77-48C5-AF6B-4268556DA36E}" sibTransId="{45A5BE63-C172-47EF-A2DB-6420D35B0E7F}"/>
    <dgm:cxn modelId="{0834D421-7EBB-463D-B5C5-7E03A810B3B1}" srcId="{41A4A7E0-119B-4762-8626-54C752E21180}" destId="{8E09A0C3-A983-4453-B3D2-FDFE841FC47A}" srcOrd="4" destOrd="0" parTransId="{D409F38A-9AF8-4E2C-8522-B1589815D2E2}" sibTransId="{1B5ED8FE-0E78-4728-852B-EBCFD8B873EE}"/>
    <dgm:cxn modelId="{C749C62E-4E7D-4214-95F5-043F9F251473}" type="presOf" srcId="{105D225A-FA65-4EF1-9271-38E982E8F223}" destId="{E8DB61FF-8271-40B5-9C06-72401C17C5D1}" srcOrd="0" destOrd="0" presId="urn:microsoft.com/office/officeart/2011/layout/TabList"/>
    <dgm:cxn modelId="{E117B932-9836-4D38-8111-93BC9B5349F7}" type="presOf" srcId="{A6C4FFE6-7B58-4D32-91DE-EE320A3B362B}" destId="{3538D2DF-B946-45DC-AA96-0770A49B50A0}" srcOrd="0" destOrd="1" presId="urn:microsoft.com/office/officeart/2011/layout/TabList"/>
    <dgm:cxn modelId="{2D740D34-2B56-43C0-A1AC-36DBEC9D230E}" type="presOf" srcId="{F97E040F-894D-4C91-A0F1-DCF15C54778F}" destId="{1760A97D-7567-46BC-B40F-A1689211035B}" srcOrd="0" destOrd="2" presId="urn:microsoft.com/office/officeart/2011/layout/TabList"/>
    <dgm:cxn modelId="{58AD1D34-D029-4CAF-AD5B-81AFD301A54A}" type="presOf" srcId="{B291FADE-5FF3-439F-AE78-A34F74D3CECE}" destId="{6A20B58D-1772-4282-8E5A-BD04CC4DDA68}" srcOrd="0" destOrd="0" presId="urn:microsoft.com/office/officeart/2011/layout/TabList"/>
    <dgm:cxn modelId="{E18E5E34-EA2F-4160-A03B-5D75AE8E6BDD}" srcId="{41A4A7E0-119B-4762-8626-54C752E21180}" destId="{5C2F2173-8C43-48C3-A863-7CC1F0C4B735}" srcOrd="1" destOrd="0" parTransId="{1A25B62C-3A57-4A9C-9F79-7D2B7BBA16A7}" sibTransId="{5FF25A5F-246B-4A1B-A30A-32804F839A74}"/>
    <dgm:cxn modelId="{B37D143A-FA0E-4CF5-AB5E-8176A4049AB6}" srcId="{E9C84EF1-D659-45C0-AB22-1A52C56B89C1}" destId="{C46CB506-AE71-4333-992A-56C88F825A9A}" srcOrd="0" destOrd="0" parTransId="{5114658E-F0C8-40AC-930B-B2FD683D01BD}" sibTransId="{9D8443DB-EA14-4A0B-8DCC-281A46DBF68E}"/>
    <dgm:cxn modelId="{70891C3E-7F42-475F-8174-A7095655D99C}" type="presOf" srcId="{8E09A0C3-A983-4453-B3D2-FDFE841FC47A}" destId="{3538D2DF-B946-45DC-AA96-0770A49B50A0}" srcOrd="0" destOrd="3" presId="urn:microsoft.com/office/officeart/2011/layout/TabList"/>
    <dgm:cxn modelId="{85038C40-DD0E-4078-B0F4-B2135B071371}" type="presOf" srcId="{5C2F2173-8C43-48C3-A863-7CC1F0C4B735}" destId="{3538D2DF-B946-45DC-AA96-0770A49B50A0}" srcOrd="0" destOrd="0" presId="urn:microsoft.com/office/officeart/2011/layout/TabList"/>
    <dgm:cxn modelId="{9D9EAF5C-47C0-4C24-84BB-872338EF7E87}" srcId="{41A4A7E0-119B-4762-8626-54C752E21180}" destId="{105D225A-FA65-4EF1-9271-38E982E8F223}" srcOrd="0" destOrd="0" parTransId="{B2531CAF-3068-4580-8754-8C10F307F4EA}" sibTransId="{716CCAAB-9131-4639-AEF2-D9DAF96FDBDB}"/>
    <dgm:cxn modelId="{D1D1305D-07C1-4A5B-8691-E1CD590612EC}" type="presOf" srcId="{E264E6D4-81DF-453E-8CE3-8A6AE0198B70}" destId="{B58B9E58-C3F1-4352-99FA-FE5CC13CBE6D}" srcOrd="0" destOrd="0" presId="urn:microsoft.com/office/officeart/2011/layout/TabList"/>
    <dgm:cxn modelId="{E375375F-D4D1-4F32-8726-1F6C1D3324DF}" srcId="{E24C70F9-9809-4446-9694-64F265F8DD57}" destId="{E264E6D4-81DF-453E-8CE3-8A6AE0198B70}" srcOrd="0" destOrd="0" parTransId="{5B6C2184-008B-40DA-B8BD-911B627C5CF3}" sibTransId="{E3A7A6AF-016D-40DE-8311-B05913B38617}"/>
    <dgm:cxn modelId="{0096C662-02DB-4B3D-890B-B90B77D9A702}" type="presOf" srcId="{BA65084D-22C3-4BF2-9D4E-0FAF9BF0CF13}" destId="{1760A97D-7567-46BC-B40F-A1689211035B}" srcOrd="0" destOrd="3" presId="urn:microsoft.com/office/officeart/2011/layout/TabList"/>
    <dgm:cxn modelId="{B3C49743-C60D-4517-843D-6D827B8E045E}" type="presOf" srcId="{E24C70F9-9809-4446-9694-64F265F8DD57}" destId="{BA2A5612-8F65-47B7-84BC-660C2B362EB8}" srcOrd="0" destOrd="0" presId="urn:microsoft.com/office/officeart/2011/layout/TabList"/>
    <dgm:cxn modelId="{46F09963-6829-4A35-A2B2-4D84DCB4A4C0}" type="presOf" srcId="{3E28EC62-9117-4585-A3B7-D05D3902BE25}" destId="{C1D71C1D-A2E6-473C-B987-FB846560ECB8}" srcOrd="0" destOrd="1" presId="urn:microsoft.com/office/officeart/2011/layout/TabList"/>
    <dgm:cxn modelId="{8BC1F665-D675-49C3-A669-EFC526E9E74E}" type="presOf" srcId="{822CE369-8A17-4DF3-8E81-804317E3CE75}" destId="{250F068E-30E6-4244-8213-E104A35A392B}" srcOrd="0" destOrd="0" presId="urn:microsoft.com/office/officeart/2011/layout/TabList"/>
    <dgm:cxn modelId="{A5582868-4B01-41EA-B930-5427F02295D7}" type="presOf" srcId="{C46CB506-AE71-4333-992A-56C88F825A9A}" destId="{2286DEF0-56CD-47A7-ABD3-8325E6A31258}" srcOrd="0" destOrd="0" presId="urn:microsoft.com/office/officeart/2011/layout/TabList"/>
    <dgm:cxn modelId="{58E9E568-4B55-4DE0-BDE8-92D4CA764133}" srcId="{9B6628AC-FAB9-4BA4-BB94-905981BE3179}" destId="{BA65084D-22C3-4BF2-9D4E-0FAF9BF0CF13}" srcOrd="4" destOrd="0" parTransId="{2C027407-50DB-4701-80E7-BAE06D80E9E6}" sibTransId="{1D9316F7-95D5-47E8-9FAA-09BAB4F043CE}"/>
    <dgm:cxn modelId="{41F7104C-7243-47C8-B254-6B3DB1C96DF9}" srcId="{9B6628AC-FAB9-4BA4-BB94-905981BE3179}" destId="{F97E040F-894D-4C91-A0F1-DCF15C54778F}" srcOrd="3" destOrd="0" parTransId="{CAF3A292-482D-4206-BA5C-6CD25C8F635E}" sibTransId="{034333CB-E387-47BD-A010-FCC750BBFBD4}"/>
    <dgm:cxn modelId="{DAA17F6D-4B1A-42EE-B55F-34735D6C3397}" srcId="{E9C84EF1-D659-45C0-AB22-1A52C56B89C1}" destId="{3E28EC62-9117-4585-A3B7-D05D3902BE25}" srcOrd="2" destOrd="0" parTransId="{5ECE089F-4A29-44A1-B213-F0818A325206}" sibTransId="{63B13982-1A63-4D5B-90A7-5E0CB8165D51}"/>
    <dgm:cxn modelId="{1C91B96E-C948-4A6C-8D18-26801ABE8828}" srcId="{03AC457D-397F-4FEA-9BA0-1A489320ED16}" destId="{41A4A7E0-119B-4762-8626-54C752E21180}" srcOrd="1" destOrd="0" parTransId="{2926A4D6-F56D-4AC1-9929-89ED961B9A50}" sibTransId="{0ED3FFC2-BCA6-452F-852A-697F5709315D}"/>
    <dgm:cxn modelId="{C25BDB58-3A34-4A27-B098-697C68739511}" srcId="{E24C70F9-9809-4446-9694-64F265F8DD57}" destId="{822CE369-8A17-4DF3-8E81-804317E3CE75}" srcOrd="1" destOrd="0" parTransId="{456A4ABC-CCF2-4152-910F-1ECDEE332D7C}" sibTransId="{D392F2DA-2A40-4B3D-B728-AD7F0D33595E}"/>
    <dgm:cxn modelId="{BAAEBC7A-06A0-49B0-A666-B95B2CD11446}" srcId="{9B6628AC-FAB9-4BA4-BB94-905981BE3179}" destId="{224A4502-F8EF-474D-8612-92A5C127E0B6}" srcOrd="1" destOrd="0" parTransId="{9AD79E0A-49B1-45E6-826C-3289A17E7E32}" sibTransId="{6DA81690-3579-450D-8E81-DE65E1B34C29}"/>
    <dgm:cxn modelId="{B651647F-3F12-43F6-AD8D-3A8A6642CF3A}" type="presOf" srcId="{1455BAF1-2ECC-48FC-9681-F9FF5B7B4F6C}" destId="{250F068E-30E6-4244-8213-E104A35A392B}" srcOrd="0" destOrd="1" presId="urn:microsoft.com/office/officeart/2011/layout/TabList"/>
    <dgm:cxn modelId="{2C38E590-70C2-439A-A70B-57BB8CF098EB}" type="presOf" srcId="{2BCD2972-073B-49CC-835F-53419F7F87F0}" destId="{1760A97D-7567-46BC-B40F-A1689211035B}" srcOrd="0" destOrd="1" presId="urn:microsoft.com/office/officeart/2011/layout/TabList"/>
    <dgm:cxn modelId="{163EE594-39C6-47C2-8845-FF8636A36B1E}" srcId="{9B6628AC-FAB9-4BA4-BB94-905981BE3179}" destId="{2BCD2972-073B-49CC-835F-53419F7F87F0}" srcOrd="2" destOrd="0" parTransId="{D3BAC714-61E1-408C-8FC8-3D59AB36B1CD}" sibTransId="{765AB494-16A3-4B0A-B7A4-317D1CEE5437}"/>
    <dgm:cxn modelId="{6887A89F-5B21-4C13-8160-4CCC1CDA22B3}" type="presOf" srcId="{41A4A7E0-119B-4762-8626-54C752E21180}" destId="{5A80ADA6-1997-4BEF-98A6-253FF040BB6B}" srcOrd="0" destOrd="0" presId="urn:microsoft.com/office/officeart/2011/layout/TabList"/>
    <dgm:cxn modelId="{40C0F2A4-46CB-4B01-AEB9-FF1116F53E93}" srcId="{E24C70F9-9809-4446-9694-64F265F8DD57}" destId="{6C5FB5F4-6AA4-469F-BC95-22F257AC3622}" srcOrd="3" destOrd="0" parTransId="{1D11D548-6AC3-4001-8B7E-4F6907D168B7}" sibTransId="{771423FD-0F91-4082-AAF0-DEEB1C37BF60}"/>
    <dgm:cxn modelId="{676C7DA9-17EA-4C40-AD43-E1B5B9CF8B70}" srcId="{9B6628AC-FAB9-4BA4-BB94-905981BE3179}" destId="{1D72F0DB-9B8E-4AC5-B5C1-E6E5B2CAED7B}" srcOrd="5" destOrd="0" parTransId="{44037FFE-70DE-4A03-A946-B3261041E278}" sibTransId="{08C367B7-A6FE-4F41-8DDE-CA8CBE52E9F9}"/>
    <dgm:cxn modelId="{2A2F26AD-3857-496A-8758-E41BDBDED2C6}" srcId="{03AC457D-397F-4FEA-9BA0-1A489320ED16}" destId="{E9C84EF1-D659-45C0-AB22-1A52C56B89C1}" srcOrd="2" destOrd="0" parTransId="{0B333C60-B51E-4AEE-8D8B-B3438140F453}" sibTransId="{0CEBC0D3-25DC-48E4-9281-9FE9600B98AD}"/>
    <dgm:cxn modelId="{187A3CAF-8F46-45AD-996B-432FA9A584F8}" type="presOf" srcId="{03AC457D-397F-4FEA-9BA0-1A489320ED16}" destId="{1E2B3C1C-A6DF-4930-AAF4-FC7C285E6B2D}" srcOrd="0" destOrd="0" presId="urn:microsoft.com/office/officeart/2011/layout/TabList"/>
    <dgm:cxn modelId="{D2A37FB6-0E5D-4BA1-9A18-E1BAFAE9F24A}" type="presOf" srcId="{224A4502-F8EF-474D-8612-92A5C127E0B6}" destId="{1760A97D-7567-46BC-B40F-A1689211035B}" srcOrd="0" destOrd="0" presId="urn:microsoft.com/office/officeart/2011/layout/TabList"/>
    <dgm:cxn modelId="{6931F7BB-4563-4DC5-AD42-3C5C3D6E8C02}" type="presOf" srcId="{10C2397C-9742-4952-B4F1-0749A5F0E6DA}" destId="{C1D71C1D-A2E6-473C-B987-FB846560ECB8}" srcOrd="0" destOrd="3" presId="urn:microsoft.com/office/officeart/2011/layout/TabList"/>
    <dgm:cxn modelId="{FC62C2C1-4F3E-4E8A-8248-9F0CDF975EAA}" type="presOf" srcId="{6C5FB5F4-6AA4-469F-BC95-22F257AC3622}" destId="{250F068E-30E6-4244-8213-E104A35A392B}" srcOrd="0" destOrd="2" presId="urn:microsoft.com/office/officeart/2011/layout/TabList"/>
    <dgm:cxn modelId="{5A5193C3-681E-42FE-A163-316AAA9F576B}" type="presOf" srcId="{14F716CC-5DBC-44CA-B3D9-302928A98B87}" destId="{C1D71C1D-A2E6-473C-B987-FB846560ECB8}" srcOrd="0" destOrd="0" presId="urn:microsoft.com/office/officeart/2011/layout/TabList"/>
    <dgm:cxn modelId="{22C466CE-4062-49FB-A877-629063C32CAF}" srcId="{41A4A7E0-119B-4762-8626-54C752E21180}" destId="{A6C4FFE6-7B58-4D32-91DE-EE320A3B362B}" srcOrd="2" destOrd="0" parTransId="{CFF34739-85F9-4FA0-A3C3-5133C75D9198}" sibTransId="{39B6DFE3-667A-45D7-8C52-6BBD5F792DB5}"/>
    <dgm:cxn modelId="{5B570CD4-168B-4FFE-8C03-08EB9A2BA578}" srcId="{03AC457D-397F-4FEA-9BA0-1A489320ED16}" destId="{E24C70F9-9809-4446-9694-64F265F8DD57}" srcOrd="0" destOrd="0" parTransId="{994216DE-2CBA-49A6-AFD3-66DC344B604C}" sibTransId="{CE8CE554-E0F9-4BFF-B400-7BF88E95E333}"/>
    <dgm:cxn modelId="{7ED1D3D7-E075-47C1-B750-C9BC8AC17FED}" type="presOf" srcId="{06702D4E-7EA9-4CB3-863B-099709B3B09D}" destId="{3538D2DF-B946-45DC-AA96-0770A49B50A0}" srcOrd="0" destOrd="2" presId="urn:microsoft.com/office/officeart/2011/layout/TabList"/>
    <dgm:cxn modelId="{F1A281DB-FE68-4411-89F5-6A3DC2BC2B74}" srcId="{E24C70F9-9809-4446-9694-64F265F8DD57}" destId="{1455BAF1-2ECC-48FC-9681-F9FF5B7B4F6C}" srcOrd="2" destOrd="0" parTransId="{386019D6-E585-4A16-B00E-7057E1CEE5D3}" sibTransId="{F5327452-A0B7-4E0E-8A8B-0C7278354AF7}"/>
    <dgm:cxn modelId="{11FA1EE7-CE56-466C-BE74-5FED13EF1B44}" type="presOf" srcId="{9B6628AC-FAB9-4BA4-BB94-905981BE3179}" destId="{5A4A428A-0F66-485B-8B09-02844B552FB8}" srcOrd="0" destOrd="0" presId="urn:microsoft.com/office/officeart/2011/layout/TabList"/>
    <dgm:cxn modelId="{AD0085EB-3DD5-429C-B9B1-035A544C4A21}" type="presOf" srcId="{1D72F0DB-9B8E-4AC5-B5C1-E6E5B2CAED7B}" destId="{1760A97D-7567-46BC-B40F-A1689211035B}" srcOrd="0" destOrd="4" presId="urn:microsoft.com/office/officeart/2011/layout/TabList"/>
    <dgm:cxn modelId="{B35233EF-0A98-4F35-9623-B05EC63C1EBC}" type="presOf" srcId="{527206F1-AA08-4349-AA8F-4B27DB431059}" destId="{C1D71C1D-A2E6-473C-B987-FB846560ECB8}" srcOrd="0" destOrd="2" presId="urn:microsoft.com/office/officeart/2011/layout/TabList"/>
    <dgm:cxn modelId="{E2828DFB-62B8-42E7-BF6F-D878C7561F93}" srcId="{E9C84EF1-D659-45C0-AB22-1A52C56B89C1}" destId="{10C2397C-9742-4952-B4F1-0749A5F0E6DA}" srcOrd="4" destOrd="0" parTransId="{E2FACBA0-0946-46B6-A05E-B8FD5DF1AF5A}" sibTransId="{93034DC7-5851-4DF1-AA24-D1564FFB0C81}"/>
    <dgm:cxn modelId="{363ED5FB-E6D1-42C2-9DC5-393BD80F2236}" srcId="{E9C84EF1-D659-45C0-AB22-1A52C56B89C1}" destId="{527206F1-AA08-4349-AA8F-4B27DB431059}" srcOrd="3" destOrd="0" parTransId="{3C4259E5-7135-4767-8942-E09F0F567B34}" sibTransId="{480EB1D9-8E34-423A-94A7-896811FDF5E7}"/>
    <dgm:cxn modelId="{79F24628-185F-49D8-A8A9-460471857947}" type="presParOf" srcId="{1E2B3C1C-A6DF-4930-AAF4-FC7C285E6B2D}" destId="{AB928E16-1F30-45D7-9908-DAC7B3A3FE1C}" srcOrd="0" destOrd="0" presId="urn:microsoft.com/office/officeart/2011/layout/TabList"/>
    <dgm:cxn modelId="{5D76FF50-69BF-4BA2-A045-604DCEE13276}" type="presParOf" srcId="{AB928E16-1F30-45D7-9908-DAC7B3A3FE1C}" destId="{B58B9E58-C3F1-4352-99FA-FE5CC13CBE6D}" srcOrd="0" destOrd="0" presId="urn:microsoft.com/office/officeart/2011/layout/TabList"/>
    <dgm:cxn modelId="{1BCDD091-CE3C-4166-9680-DB7CE2E43EB6}" type="presParOf" srcId="{AB928E16-1F30-45D7-9908-DAC7B3A3FE1C}" destId="{BA2A5612-8F65-47B7-84BC-660C2B362EB8}" srcOrd="1" destOrd="0" presId="urn:microsoft.com/office/officeart/2011/layout/TabList"/>
    <dgm:cxn modelId="{6561F198-C94C-4809-91B0-A15EFCE8E6B2}" type="presParOf" srcId="{AB928E16-1F30-45D7-9908-DAC7B3A3FE1C}" destId="{3732AC77-2EBA-4A20-8170-AB94DA62DBEC}" srcOrd="2" destOrd="0" presId="urn:microsoft.com/office/officeart/2011/layout/TabList"/>
    <dgm:cxn modelId="{BF6904E0-0463-4A82-B731-E59EED5F0BDF}" type="presParOf" srcId="{1E2B3C1C-A6DF-4930-AAF4-FC7C285E6B2D}" destId="{250F068E-30E6-4244-8213-E104A35A392B}" srcOrd="1" destOrd="0" presId="urn:microsoft.com/office/officeart/2011/layout/TabList"/>
    <dgm:cxn modelId="{6B6E8F8D-6A61-41A8-BB89-9A48C0E984F5}" type="presParOf" srcId="{1E2B3C1C-A6DF-4930-AAF4-FC7C285E6B2D}" destId="{6DA83FD9-08EB-4311-8F3A-0EC4037F1111}" srcOrd="2" destOrd="0" presId="urn:microsoft.com/office/officeart/2011/layout/TabList"/>
    <dgm:cxn modelId="{B63FDFEC-4513-41C7-B145-A08B3D20CD7E}" type="presParOf" srcId="{1E2B3C1C-A6DF-4930-AAF4-FC7C285E6B2D}" destId="{E54CF1A9-1295-432A-A068-EC35262BB362}" srcOrd="3" destOrd="0" presId="urn:microsoft.com/office/officeart/2011/layout/TabList"/>
    <dgm:cxn modelId="{7D5F0011-81EC-47CE-BDEB-084E7C4A01E5}" type="presParOf" srcId="{E54CF1A9-1295-432A-A068-EC35262BB362}" destId="{E8DB61FF-8271-40B5-9C06-72401C17C5D1}" srcOrd="0" destOrd="0" presId="urn:microsoft.com/office/officeart/2011/layout/TabList"/>
    <dgm:cxn modelId="{CDB95502-639D-4FBA-9E83-14D87A730BDE}" type="presParOf" srcId="{E54CF1A9-1295-432A-A068-EC35262BB362}" destId="{5A80ADA6-1997-4BEF-98A6-253FF040BB6B}" srcOrd="1" destOrd="0" presId="urn:microsoft.com/office/officeart/2011/layout/TabList"/>
    <dgm:cxn modelId="{DAFEED30-8756-4B31-96BF-361085F6235B}" type="presParOf" srcId="{E54CF1A9-1295-432A-A068-EC35262BB362}" destId="{C9A3A2EA-C085-4153-AB43-A2DDD1626E23}" srcOrd="2" destOrd="0" presId="urn:microsoft.com/office/officeart/2011/layout/TabList"/>
    <dgm:cxn modelId="{7A09DCC8-996B-437B-AFF7-ED7C150D82B3}" type="presParOf" srcId="{1E2B3C1C-A6DF-4930-AAF4-FC7C285E6B2D}" destId="{3538D2DF-B946-45DC-AA96-0770A49B50A0}" srcOrd="4" destOrd="0" presId="urn:microsoft.com/office/officeart/2011/layout/TabList"/>
    <dgm:cxn modelId="{39AF8C49-4CB0-4AB7-B161-16124FABA36B}" type="presParOf" srcId="{1E2B3C1C-A6DF-4930-AAF4-FC7C285E6B2D}" destId="{F44D68A5-4461-4A6D-9F81-EC532BBF2B56}" srcOrd="5" destOrd="0" presId="urn:microsoft.com/office/officeart/2011/layout/TabList"/>
    <dgm:cxn modelId="{0FF0453E-CD40-4087-866B-6A6635BE571F}" type="presParOf" srcId="{1E2B3C1C-A6DF-4930-AAF4-FC7C285E6B2D}" destId="{7AAFEB54-5AD7-4794-88E8-EEA33524060E}" srcOrd="6" destOrd="0" presId="urn:microsoft.com/office/officeart/2011/layout/TabList"/>
    <dgm:cxn modelId="{2620F450-D6BC-4353-9873-33CE2200C881}" type="presParOf" srcId="{7AAFEB54-5AD7-4794-88E8-EEA33524060E}" destId="{2286DEF0-56CD-47A7-ABD3-8325E6A31258}" srcOrd="0" destOrd="0" presId="urn:microsoft.com/office/officeart/2011/layout/TabList"/>
    <dgm:cxn modelId="{A4AB77F6-F3D9-4865-9283-E03D4E9CD0A3}" type="presParOf" srcId="{7AAFEB54-5AD7-4794-88E8-EEA33524060E}" destId="{89D124DA-4066-4D00-B99E-F4B72EBF33D8}" srcOrd="1" destOrd="0" presId="urn:microsoft.com/office/officeart/2011/layout/TabList"/>
    <dgm:cxn modelId="{1D21D210-A111-4384-8F0C-9FEA7C36D796}" type="presParOf" srcId="{7AAFEB54-5AD7-4794-88E8-EEA33524060E}" destId="{28AF3E66-1D67-4876-A19C-7B3DE588EE4C}" srcOrd="2" destOrd="0" presId="urn:microsoft.com/office/officeart/2011/layout/TabList"/>
    <dgm:cxn modelId="{173E16C1-3F9C-418C-8ED3-3ED891843810}" type="presParOf" srcId="{1E2B3C1C-A6DF-4930-AAF4-FC7C285E6B2D}" destId="{C1D71C1D-A2E6-473C-B987-FB846560ECB8}" srcOrd="7" destOrd="0" presId="urn:microsoft.com/office/officeart/2011/layout/TabList"/>
    <dgm:cxn modelId="{1C3F6E4F-F7DC-4959-BA2B-CDEEA7EC35E3}" type="presParOf" srcId="{1E2B3C1C-A6DF-4930-AAF4-FC7C285E6B2D}" destId="{2B156126-69FF-422B-9B36-CA9437CF6343}" srcOrd="8" destOrd="0" presId="urn:microsoft.com/office/officeart/2011/layout/TabList"/>
    <dgm:cxn modelId="{72DA403B-B547-4974-BB33-A2044E8D71E4}" type="presParOf" srcId="{1E2B3C1C-A6DF-4930-AAF4-FC7C285E6B2D}" destId="{426DF2E9-D8A5-464E-A32C-3061D6D6AFAF}" srcOrd="9" destOrd="0" presId="urn:microsoft.com/office/officeart/2011/layout/TabList"/>
    <dgm:cxn modelId="{D4BA5A2B-BDDC-4B4B-8611-2C5941B8ECD3}" type="presParOf" srcId="{426DF2E9-D8A5-464E-A32C-3061D6D6AFAF}" destId="{6A20B58D-1772-4282-8E5A-BD04CC4DDA68}" srcOrd="0" destOrd="0" presId="urn:microsoft.com/office/officeart/2011/layout/TabList"/>
    <dgm:cxn modelId="{284105E7-307B-4871-89E6-9BB10B9828BE}" type="presParOf" srcId="{426DF2E9-D8A5-464E-A32C-3061D6D6AFAF}" destId="{5A4A428A-0F66-485B-8B09-02844B552FB8}" srcOrd="1" destOrd="0" presId="urn:microsoft.com/office/officeart/2011/layout/TabList"/>
    <dgm:cxn modelId="{C001FCBE-55F0-428D-9C62-609B319DAE8D}" type="presParOf" srcId="{426DF2E9-D8A5-464E-A32C-3061D6D6AFAF}" destId="{41736FF2-14CA-496D-B1E2-7DA2E6A36CD5}" srcOrd="2" destOrd="0" presId="urn:microsoft.com/office/officeart/2011/layout/TabList"/>
    <dgm:cxn modelId="{B5B35C48-A63A-4089-A6BE-B215642DF781}" type="presParOf" srcId="{1E2B3C1C-A6DF-4930-AAF4-FC7C285E6B2D}" destId="{1760A97D-7567-46BC-B40F-A1689211035B}" srcOrd="10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E58365-C7FF-45DC-988A-4DD158784056}">
      <dsp:nvSpPr>
        <dsp:cNvPr id="0" name=""/>
        <dsp:cNvSpPr/>
      </dsp:nvSpPr>
      <dsp:spPr>
        <a:xfrm>
          <a:off x="970704" y="112517"/>
          <a:ext cx="1682869" cy="168304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A7B081-0DA7-444E-9C4F-7370E4E49BFD}">
      <dsp:nvSpPr>
        <dsp:cNvPr id="0" name=""/>
        <dsp:cNvSpPr/>
      </dsp:nvSpPr>
      <dsp:spPr>
        <a:xfrm>
          <a:off x="1342255" y="721733"/>
          <a:ext cx="939136" cy="469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Data import</a:t>
          </a:r>
        </a:p>
      </dsp:txBody>
      <dsp:txXfrm>
        <a:off x="1342255" y="721733"/>
        <a:ext cx="939136" cy="469519"/>
      </dsp:txXfrm>
    </dsp:sp>
    <dsp:sp modelId="{BED452F6-ADC8-4787-A1FA-DCFEEEF1B12B}">
      <dsp:nvSpPr>
        <dsp:cNvPr id="0" name=""/>
        <dsp:cNvSpPr/>
      </dsp:nvSpPr>
      <dsp:spPr>
        <a:xfrm>
          <a:off x="503187" y="1079675"/>
          <a:ext cx="1682869" cy="168304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94F721-DEE5-44A4-9970-6B6CE67B4862}">
      <dsp:nvSpPr>
        <dsp:cNvPr id="0" name=""/>
        <dsp:cNvSpPr/>
      </dsp:nvSpPr>
      <dsp:spPr>
        <a:xfrm>
          <a:off x="872844" y="1690675"/>
          <a:ext cx="939136" cy="469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Scenario design</a:t>
          </a:r>
        </a:p>
      </dsp:txBody>
      <dsp:txXfrm>
        <a:off x="872844" y="1690675"/>
        <a:ext cx="939136" cy="469519"/>
      </dsp:txXfrm>
    </dsp:sp>
    <dsp:sp modelId="{7CCA917E-429D-4241-957E-7FA983F3789D}">
      <dsp:nvSpPr>
        <dsp:cNvPr id="0" name=""/>
        <dsp:cNvSpPr/>
      </dsp:nvSpPr>
      <dsp:spPr>
        <a:xfrm>
          <a:off x="928178" y="2039766"/>
          <a:ext cx="1682869" cy="1683041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E3D9C-015B-4B3F-B9A9-4A1B7A2F9928}">
      <dsp:nvSpPr>
        <dsp:cNvPr id="0" name=""/>
        <dsp:cNvSpPr/>
      </dsp:nvSpPr>
      <dsp:spPr>
        <a:xfrm>
          <a:off x="1342255" y="2659618"/>
          <a:ext cx="939136" cy="469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Review results</a:t>
          </a:r>
        </a:p>
      </dsp:txBody>
      <dsp:txXfrm>
        <a:off x="1342255" y="2659618"/>
        <a:ext cx="939136" cy="469519"/>
      </dsp:txXfrm>
    </dsp:sp>
    <dsp:sp modelId="{472573E0-FE9B-44A3-9518-538B8C7BEA5C}">
      <dsp:nvSpPr>
        <dsp:cNvPr id="0" name=""/>
        <dsp:cNvSpPr/>
      </dsp:nvSpPr>
      <dsp:spPr>
        <a:xfrm>
          <a:off x="623144" y="3129138"/>
          <a:ext cx="1445796" cy="1446495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AA0826-BC14-4735-99DD-6B85B076711F}">
      <dsp:nvSpPr>
        <dsp:cNvPr id="0" name=""/>
        <dsp:cNvSpPr/>
      </dsp:nvSpPr>
      <dsp:spPr>
        <a:xfrm>
          <a:off x="872844" y="3628560"/>
          <a:ext cx="939136" cy="469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Export to EnergyPLAN</a:t>
          </a:r>
        </a:p>
      </dsp:txBody>
      <dsp:txXfrm>
        <a:off x="872844" y="3628560"/>
        <a:ext cx="939136" cy="4695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736FF2-14CA-496D-B1E2-7DA2E6A36CD5}">
      <dsp:nvSpPr>
        <dsp:cNvPr id="0" name=""/>
        <dsp:cNvSpPr/>
      </dsp:nvSpPr>
      <dsp:spPr>
        <a:xfrm>
          <a:off x="0" y="4526014"/>
          <a:ext cx="81280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AF3E66-1D67-4876-A19C-7B3DE588EE4C}">
      <dsp:nvSpPr>
        <dsp:cNvPr id="0" name=""/>
        <dsp:cNvSpPr/>
      </dsp:nvSpPr>
      <dsp:spPr>
        <a:xfrm>
          <a:off x="0" y="3166256"/>
          <a:ext cx="81280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A3A2EA-C085-4153-AB43-A2DDD1626E23}">
      <dsp:nvSpPr>
        <dsp:cNvPr id="0" name=""/>
        <dsp:cNvSpPr/>
      </dsp:nvSpPr>
      <dsp:spPr>
        <a:xfrm>
          <a:off x="0" y="1806498"/>
          <a:ext cx="81280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32AC77-2EBA-4A20-8170-AB94DA62DBEC}">
      <dsp:nvSpPr>
        <dsp:cNvPr id="0" name=""/>
        <dsp:cNvSpPr/>
      </dsp:nvSpPr>
      <dsp:spPr>
        <a:xfrm>
          <a:off x="0" y="446740"/>
          <a:ext cx="8128000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8B9E58-C3F1-4352-99FA-FE5CC13CBE6D}">
      <dsp:nvSpPr>
        <dsp:cNvPr id="0" name=""/>
        <dsp:cNvSpPr/>
      </dsp:nvSpPr>
      <dsp:spPr>
        <a:xfrm>
          <a:off x="2113279" y="962"/>
          <a:ext cx="6014720" cy="445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Low EE scenario</a:t>
          </a:r>
        </a:p>
      </dsp:txBody>
      <dsp:txXfrm>
        <a:off x="2113279" y="962"/>
        <a:ext cx="6014720" cy="445778"/>
      </dsp:txXfrm>
    </dsp:sp>
    <dsp:sp modelId="{BA2A5612-8F65-47B7-84BC-660C2B362EB8}">
      <dsp:nvSpPr>
        <dsp:cNvPr id="0" name=""/>
        <dsp:cNvSpPr/>
      </dsp:nvSpPr>
      <dsp:spPr>
        <a:xfrm>
          <a:off x="0" y="962"/>
          <a:ext cx="2113280" cy="44577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1</a:t>
          </a:r>
        </a:p>
      </dsp:txBody>
      <dsp:txXfrm>
        <a:off x="21765" y="22727"/>
        <a:ext cx="2069750" cy="424013"/>
      </dsp:txXfrm>
    </dsp:sp>
    <dsp:sp modelId="{250F068E-30E6-4244-8213-E104A35A392B}">
      <dsp:nvSpPr>
        <dsp:cNvPr id="0" name=""/>
        <dsp:cNvSpPr/>
      </dsp:nvSpPr>
      <dsp:spPr>
        <a:xfrm>
          <a:off x="0" y="446740"/>
          <a:ext cx="8128000" cy="891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No increase in recycling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Limited implementation of EE measures and electrification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Extensive biomass fuel shift</a:t>
          </a:r>
        </a:p>
      </dsp:txBody>
      <dsp:txXfrm>
        <a:off x="0" y="446740"/>
        <a:ext cx="8128000" cy="891690"/>
      </dsp:txXfrm>
    </dsp:sp>
    <dsp:sp modelId="{E8DB61FF-8271-40B5-9C06-72401C17C5D1}">
      <dsp:nvSpPr>
        <dsp:cNvPr id="0" name=""/>
        <dsp:cNvSpPr/>
      </dsp:nvSpPr>
      <dsp:spPr>
        <a:xfrm>
          <a:off x="2113279" y="1360720"/>
          <a:ext cx="6014720" cy="445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b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High EE scenario</a:t>
          </a:r>
        </a:p>
      </dsp:txBody>
      <dsp:txXfrm>
        <a:off x="2113279" y="1360720"/>
        <a:ext cx="6014720" cy="445778"/>
      </dsp:txXfrm>
    </dsp:sp>
    <dsp:sp modelId="{5A80ADA6-1997-4BEF-98A6-253FF040BB6B}">
      <dsp:nvSpPr>
        <dsp:cNvPr id="0" name=""/>
        <dsp:cNvSpPr/>
      </dsp:nvSpPr>
      <dsp:spPr>
        <a:xfrm>
          <a:off x="19040" y="1360720"/>
          <a:ext cx="2113280" cy="44577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2</a:t>
          </a:r>
        </a:p>
      </dsp:txBody>
      <dsp:txXfrm>
        <a:off x="40805" y="1382485"/>
        <a:ext cx="2069750" cy="424013"/>
      </dsp:txXfrm>
    </dsp:sp>
    <dsp:sp modelId="{3538D2DF-B946-45DC-AA96-0770A49B50A0}">
      <dsp:nvSpPr>
        <dsp:cNvPr id="0" name=""/>
        <dsp:cNvSpPr/>
      </dsp:nvSpPr>
      <dsp:spPr>
        <a:xfrm>
          <a:off x="0" y="1806498"/>
          <a:ext cx="8128000" cy="891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High increase in recycling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Extensive implementation of EE measures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Limited electrification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Medium biomass fuel shift</a:t>
          </a:r>
        </a:p>
      </dsp:txBody>
      <dsp:txXfrm>
        <a:off x="0" y="1806498"/>
        <a:ext cx="8128000" cy="891690"/>
      </dsp:txXfrm>
    </dsp:sp>
    <dsp:sp modelId="{2286DEF0-56CD-47A7-ABD3-8325E6A31258}">
      <dsp:nvSpPr>
        <dsp:cNvPr id="0" name=""/>
        <dsp:cNvSpPr/>
      </dsp:nvSpPr>
      <dsp:spPr>
        <a:xfrm>
          <a:off x="2113279" y="2720477"/>
          <a:ext cx="6014720" cy="445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b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High EE and electrification</a:t>
          </a:r>
        </a:p>
      </dsp:txBody>
      <dsp:txXfrm>
        <a:off x="2113279" y="2720477"/>
        <a:ext cx="6014720" cy="445778"/>
      </dsp:txXfrm>
    </dsp:sp>
    <dsp:sp modelId="{89D124DA-4066-4D00-B99E-F4B72EBF33D8}">
      <dsp:nvSpPr>
        <dsp:cNvPr id="0" name=""/>
        <dsp:cNvSpPr/>
      </dsp:nvSpPr>
      <dsp:spPr>
        <a:xfrm>
          <a:off x="0" y="2720477"/>
          <a:ext cx="2113280" cy="44577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3</a:t>
          </a:r>
        </a:p>
      </dsp:txBody>
      <dsp:txXfrm>
        <a:off x="21765" y="2742242"/>
        <a:ext cx="2069750" cy="424013"/>
      </dsp:txXfrm>
    </dsp:sp>
    <dsp:sp modelId="{C1D71C1D-A2E6-473C-B987-FB846560ECB8}">
      <dsp:nvSpPr>
        <dsp:cNvPr id="0" name=""/>
        <dsp:cNvSpPr/>
      </dsp:nvSpPr>
      <dsp:spPr>
        <a:xfrm>
          <a:off x="0" y="3166256"/>
          <a:ext cx="8128000" cy="891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High increase in recycling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Extensive implementation of EE measures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Extensive implementation of electrification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Low biomass fuel shift</a:t>
          </a:r>
        </a:p>
      </dsp:txBody>
      <dsp:txXfrm>
        <a:off x="0" y="3166256"/>
        <a:ext cx="8128000" cy="891690"/>
      </dsp:txXfrm>
    </dsp:sp>
    <dsp:sp modelId="{6A20B58D-1772-4282-8E5A-BD04CC4DDA68}">
      <dsp:nvSpPr>
        <dsp:cNvPr id="0" name=""/>
        <dsp:cNvSpPr/>
      </dsp:nvSpPr>
      <dsp:spPr>
        <a:xfrm>
          <a:off x="2113279" y="4080235"/>
          <a:ext cx="6014720" cy="445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815" tIns="43815" rIns="43815" bIns="43815" numCol="1" spcCol="1270" anchor="b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High EE, electrification and hydrogen</a:t>
          </a:r>
        </a:p>
      </dsp:txBody>
      <dsp:txXfrm>
        <a:off x="2113279" y="4080235"/>
        <a:ext cx="6014720" cy="445778"/>
      </dsp:txXfrm>
    </dsp:sp>
    <dsp:sp modelId="{5A4A428A-0F66-485B-8B09-02844B552FB8}">
      <dsp:nvSpPr>
        <dsp:cNvPr id="0" name=""/>
        <dsp:cNvSpPr/>
      </dsp:nvSpPr>
      <dsp:spPr>
        <a:xfrm>
          <a:off x="0" y="4080235"/>
          <a:ext cx="2113280" cy="44577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4</a:t>
          </a:r>
        </a:p>
      </dsp:txBody>
      <dsp:txXfrm>
        <a:off x="21765" y="4102000"/>
        <a:ext cx="2069750" cy="424013"/>
      </dsp:txXfrm>
    </dsp:sp>
    <dsp:sp modelId="{1760A97D-7567-46BC-B40F-A1689211035B}">
      <dsp:nvSpPr>
        <dsp:cNvPr id="0" name=""/>
        <dsp:cNvSpPr/>
      </dsp:nvSpPr>
      <dsp:spPr>
        <a:xfrm>
          <a:off x="0" y="4526014"/>
          <a:ext cx="8128000" cy="891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High increase in recycling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Extensive implementation of EE measures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Extensive implementation of electrification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Extensive implementation of hydrogen measures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200" kern="1200" dirty="0"/>
            <a:t>Low biomass fuel shift</a:t>
          </a:r>
        </a:p>
      </dsp:txBody>
      <dsp:txXfrm>
        <a:off x="0" y="4526014"/>
        <a:ext cx="8128000" cy="891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AEFE74B-5EB0-47B7-BAEA-647F721802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A235489-5872-4CA5-95CA-B700EF3352E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43018-4625-4B14-A6CB-D3B30A046617}" type="datetimeFigureOut">
              <a:rPr lang="en-GB" smtClean="0"/>
              <a:t>13/03/2022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B7F974B-0BF6-46E2-912A-665D5B5982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D55E40D-BD4E-4DFF-930C-0DF68CFAD94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67643-6FE7-4FF5-B78C-460495A3CC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012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B86A1-663E-4FE5-BD8D-1039A3A4362F}" type="datetimeFigureOut">
              <a:rPr lang="en-GB" smtClean="0"/>
              <a:t>13/03/2022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2A5CF-DFED-44E7-B45C-FFCAB9A463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236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676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 that non-ferrous metals extend beyond the graph to 114.98 EUR/GJ in 2030 and 114.09 EUR/GJ in 2050.</a:t>
            </a:r>
          </a:p>
          <a:p>
            <a:endParaRPr lang="en-GB" dirty="0"/>
          </a:p>
          <a:p>
            <a:r>
              <a:rPr lang="en-GB" dirty="0"/>
              <a:t>Based on long-term fuel price projections, including a natural gas price of 7-9 EUR/GJ. Currently natural gas is trading at 25-35 EUR/GJ, hence energy savings in sub-sectors supplied by natural gas would be even more attractive.</a:t>
            </a:r>
          </a:p>
          <a:p>
            <a:endParaRPr lang="en-GB" dirty="0"/>
          </a:p>
          <a:p>
            <a:r>
              <a:rPr lang="en-GB" dirty="0"/>
              <a:t>Taxes are not considered due to a socioeconomic perspective.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55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that non-ferrous metals extend beyond the graph to 1,934.60 EUR/t in 2030 and 1,760.69 EUR/t in 2050.</a:t>
            </a:r>
          </a:p>
          <a:p>
            <a:endParaRPr lang="en-GB" sz="18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Based on long-term fuel price projections, including a natural gas price of 7-9 EUR/GJ. Currently natural gas is trading at 25-35 EUR/GJ, hence energy savings in sub-sectors supplied by natural gas would be even more attractive.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408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 that energy system effects (outside of industry) are not considered. E.g. relevant for the production of hydrogen which with production through electrolysis would require significant electricity.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375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12A5CF-DFED-44E7-B45C-FFCAB9A4635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97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478A7675-648D-425F-98BA-A6E0332C54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19685" y="4088468"/>
            <a:ext cx="2772315" cy="276953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370803"/>
            <a:ext cx="11340000" cy="1080000"/>
          </a:xfrm>
        </p:spPr>
        <p:txBody>
          <a:bodyPr anchor="ctr">
            <a:normAutofit/>
          </a:bodyPr>
          <a:lstStyle>
            <a:lvl1pPr algn="l">
              <a:defRPr sz="3000"/>
            </a:lvl1pPr>
          </a:lstStyle>
          <a:p>
            <a:r>
              <a:rPr lang="en-GB" noProof="0" dirty="0"/>
              <a:t>Title of the presentation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6946"/>
            <a:ext cx="11340000" cy="127967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presentation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05D6CE47-0FE7-47D3-9A62-F1486155082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9739" y="3882028"/>
            <a:ext cx="8620442" cy="360000"/>
          </a:xfrm>
        </p:spPr>
        <p:txBody>
          <a:bodyPr anchor="t">
            <a:normAutofit/>
          </a:bodyPr>
          <a:lstStyle>
            <a:lvl1pPr>
              <a:defRPr sz="17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/>
              <a:t>Organisation name or similar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3DA33E7F-73C7-4FF7-87C0-31BEDC66BD7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9739" y="5277226"/>
            <a:ext cx="8620442" cy="277200"/>
          </a:xfrm>
        </p:spPr>
        <p:txBody>
          <a:bodyPr anchor="t">
            <a:normAutofit/>
          </a:bodyPr>
          <a:lstStyle>
            <a:lvl1pPr>
              <a:defRPr sz="12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Date (or similar)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FA4C983E-3698-4EEA-B713-947D1E092E7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9739" y="4980977"/>
            <a:ext cx="8620442" cy="277200"/>
          </a:xfrm>
        </p:spPr>
        <p:txBody>
          <a:bodyPr anchor="t">
            <a:normAutofit/>
          </a:bodyPr>
          <a:lstStyle>
            <a:lvl1pPr>
              <a:defRPr sz="12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Event name | Location (or similar)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08E6E14D-44E9-4935-B754-B30C4C3F9DD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9" y="4264521"/>
            <a:ext cx="8620442" cy="629925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Person name | Role (or similar)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A031447-CCD4-449F-8511-04B7C1179EB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3184" y="240282"/>
            <a:ext cx="3296046" cy="985673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DA65E7A1-5E1F-4336-9ADA-7B7AC62765F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8792" y="6001842"/>
            <a:ext cx="8977725" cy="49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72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6F4E7D62-ABD0-464B-9B63-50DEEC8FA4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19685" y="4088468"/>
            <a:ext cx="2772315" cy="276953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BD47045-A79B-4E49-BAC9-80E2AF79E98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9738" y="1558248"/>
            <a:ext cx="11340000" cy="900000"/>
          </a:xfrm>
        </p:spPr>
        <p:txBody>
          <a:bodyPr anchor="ctr">
            <a:normAutofit/>
          </a:bodyPr>
          <a:lstStyle>
            <a:lvl1pPr algn="l">
              <a:defRPr sz="2600"/>
            </a:lvl1pPr>
          </a:lstStyle>
          <a:p>
            <a:r>
              <a:rPr lang="en-GB" noProof="0" dirty="0"/>
              <a:t>Title of the section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F87E811-05D3-48C2-8FF4-386C018BBE5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9738" y="2528741"/>
            <a:ext cx="11352212" cy="2425991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accent4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 title of the section 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05311203-4C81-4D45-9EF5-B843D1D5F1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sEEnergies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0A254B31-6117-453D-9970-2479E48BBD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5B09587C-5936-4FEC-9FBB-55FC364306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9738" y="5034750"/>
            <a:ext cx="11352212" cy="1347000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5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 dirty="0"/>
              <a:t>Optional information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E5F5E45-982B-48CD-9AAD-AA381F4ECA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9738" y="1133262"/>
            <a:ext cx="11352212" cy="320533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300" b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noProof="0"/>
              <a:t>Section number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D0EC084B-371F-4E32-8ECB-28217EBD42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59114" y="206176"/>
            <a:ext cx="2525204" cy="75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83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F413F9-907F-4D53-8966-93646EA9F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9304436" cy="382299"/>
          </a:xfrm>
        </p:spPr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E66CD1-A7A7-457C-8758-A8A7ED186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0B73725-B3AA-4B3D-8298-6071CA498C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9306190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F1772625-9EF4-4F52-A91C-EFCD3A93F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sEEnergies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5D4F345-BAED-42FF-B729-030D4315F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5E36F11-39BF-4F93-BF5A-D05FCD568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7014" y="356662"/>
            <a:ext cx="1973614" cy="59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0483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Columns) 1/2+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36AFB-250D-4FB1-8764-1FBE4473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9310111" cy="382299"/>
          </a:xfrm>
        </p:spPr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F4D701-6A87-455F-8188-B41A311F33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5692" y="1140552"/>
            <a:ext cx="5545667" cy="5241198"/>
          </a:xfrm>
        </p:spPr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CD423C-4DAA-4EF0-BC5E-82ACCF7E4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28534" y="1140552"/>
            <a:ext cx="5545667" cy="5241198"/>
          </a:xfrm>
        </p:spPr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D49B8975-4F2F-4290-90BC-FB160B844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sEEnergies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8127D97C-D0B1-41D2-9B70-1D1C556EC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ADABB25-2EE0-4A9E-AED9-66A6A089FC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9311866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9D1EC8C-0E5E-4701-A639-D60F23CC5C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7014" y="356662"/>
            <a:ext cx="1973614" cy="59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218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Columns) 2/3+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36AFB-250D-4FB1-8764-1FBE4473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9287626" cy="382299"/>
          </a:xfrm>
        </p:spPr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F4D701-6A87-455F-8188-B41A311F33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5692" y="1140552"/>
            <a:ext cx="7673280" cy="5241198"/>
          </a:xfrm>
        </p:spPr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CD423C-4DAA-4EF0-BC5E-82ACCF7E46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20892" y="1140552"/>
            <a:ext cx="3553309" cy="5241198"/>
          </a:xfrm>
        </p:spPr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D49B8975-4F2F-4290-90BC-FB160B8448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sEEnergies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8127D97C-D0B1-41D2-9B70-1D1C556EC8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4ADABB25-2EE0-4A9E-AED9-66A6A089FC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9289377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/>
              <a:t>Mastertextformat bearbeiten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A655DC0B-C99B-4106-ABCF-3862C86EB7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7014" y="356662"/>
            <a:ext cx="1973614" cy="59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2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F413F9-907F-4D53-8966-93646EA9F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9304436" cy="382299"/>
          </a:xfrm>
        </p:spPr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0B73725-B3AA-4B3D-8298-6071CA498C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9306190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F1772625-9EF4-4F52-A91C-EFCD3A93F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sEEnergies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5D4F345-BAED-42FF-B729-030D4315F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34EA303-7E43-408A-A115-A3602BAC40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7014" y="356662"/>
            <a:ext cx="1973614" cy="59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150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withou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F413F9-907F-4D53-8966-93646EA9F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E66CD1-A7A7-457C-8758-A8A7ED186B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0B73725-B3AA-4B3D-8298-6071CA498C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6000" y="670693"/>
            <a:ext cx="11342138" cy="224657"/>
          </a:xfrm>
        </p:spPr>
        <p:txBody>
          <a:bodyPr tIns="0" bIns="0" anchor="ctr">
            <a:no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F1772625-9EF4-4F52-A91C-EFCD3A93F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sEEnergies</a:t>
            </a:r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55D4F345-BAED-42FF-B729-030D4315FD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736405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0FACE52-C182-465A-AE23-CCB04CCF9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274926"/>
            <a:ext cx="11340000" cy="382299"/>
          </a:xfrm>
          <a:prstGeom prst="rect">
            <a:avLst/>
          </a:prstGeom>
        </p:spPr>
        <p:txBody>
          <a:bodyPr vert="horz" lIns="91440" tIns="0" rIns="91440" bIns="0" rtlCol="0" anchor="ctr">
            <a:normAutofit/>
          </a:bodyPr>
          <a:lstStyle/>
          <a:p>
            <a:r>
              <a:rPr lang="en-GB" noProof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62D52-7AD3-44FF-A6FA-50E559B96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6000" y="1145137"/>
            <a:ext cx="11340000" cy="5230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Mastertextformat bearbeiten</a:t>
            </a:r>
          </a:p>
          <a:p>
            <a:pPr lvl="1"/>
            <a:r>
              <a:rPr lang="en-GB" noProof="0"/>
              <a:t>Zweite Ebene</a:t>
            </a:r>
          </a:p>
          <a:p>
            <a:pPr lvl="2"/>
            <a:r>
              <a:rPr lang="en-GB" noProof="0"/>
              <a:t>Dritte Ebene</a:t>
            </a:r>
          </a:p>
          <a:p>
            <a:pPr lvl="3"/>
            <a:r>
              <a:rPr lang="en-GB" noProof="0"/>
              <a:t>Vierte Ebene</a:t>
            </a:r>
          </a:p>
          <a:p>
            <a:pPr lvl="4"/>
            <a:r>
              <a:rPr lang="en-GB" noProof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AD8CF8-22E8-4030-BAFB-72D2A075A5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000" y="6493698"/>
            <a:ext cx="10577280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/>
              <a:t>sEEnergies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353F49-14C3-4646-A50D-A5CAC446ED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83894" y="6493698"/>
            <a:ext cx="682105" cy="2277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F40E6-5147-4048-8648-74966E0AD208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51015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58" r:id="rId2"/>
    <p:sldLayoutId id="2147483669" r:id="rId3"/>
    <p:sldLayoutId id="2147483671" r:id="rId4"/>
    <p:sldLayoutId id="2147483673" r:id="rId5"/>
    <p:sldLayoutId id="2147483672" r:id="rId6"/>
    <p:sldLayoutId id="2147483650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3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179388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826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341438" indent="-149225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700213" indent="-1460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5" userDrawn="1">
          <p15:clr>
            <a:srgbClr val="F26B43"/>
          </p15:clr>
        </p15:guide>
        <p15:guide id="2" orient="horz" pos="2387" userDrawn="1">
          <p15:clr>
            <a:srgbClr val="F26B43"/>
          </p15:clr>
        </p15:guide>
        <p15:guide id="3" pos="7355" userDrawn="1">
          <p15:clr>
            <a:srgbClr val="F26B43"/>
          </p15:clr>
        </p15:guide>
        <p15:guide id="4" orient="horz" pos="754" userDrawn="1">
          <p15:clr>
            <a:srgbClr val="F26B43"/>
          </p15:clr>
        </p15:guide>
        <p15:guide id="5" orient="horz" pos="4020" userDrawn="1">
          <p15:clr>
            <a:srgbClr val="F26B43"/>
          </p15:clr>
        </p15:guide>
        <p15:guide id="6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mj@plan.aau.d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ECE6E20-B371-4053-BD8D-E4964C93B2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738" y="1303574"/>
            <a:ext cx="11340000" cy="1147229"/>
          </a:xfrm>
        </p:spPr>
        <p:txBody>
          <a:bodyPr/>
          <a:lstStyle/>
          <a:p>
            <a:r>
              <a:rPr lang="en-GB" noProof="0" dirty="0"/>
              <a:t>Energy efficiency and renewable energy in European industry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33FBFD0-A96D-43CF-918A-74338DFAA9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da-DK" noProof="0" dirty="0"/>
              <a:t>Aalborg </a:t>
            </a:r>
            <a:r>
              <a:rPr lang="da-DK" noProof="0" dirty="0" err="1"/>
              <a:t>University</a:t>
            </a:r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2A51564-5F1C-4F0F-98CF-CA263E5A4B3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lang="da-DK" dirty="0"/>
              <a:t>17.03.2022</a:t>
            </a:r>
            <a:endParaRPr lang="en-GB" noProof="0" dirty="0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6D5BD04-4CF1-4374-9759-B8610F130FE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lang="da-DK" noProof="0" dirty="0"/>
              <a:t>Webinar  ”</a:t>
            </a:r>
            <a:r>
              <a:rPr lang="en-GB" b="1" i="0" dirty="0">
                <a:solidFill>
                  <a:srgbClr val="273B4B"/>
                </a:solidFill>
                <a:effectLst/>
              </a:rPr>
              <a:t>Vast Energy Efficiency and Renewable Energy Potentials within Industry in all EU countries”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A249EF-E0A9-4B18-885D-E656F424E0D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da-DK" noProof="0" dirty="0"/>
              <a:t>Rasmus Magni Johannsen | rmj@plan.aau.dk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18967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377215-176B-48F3-8EA7-0B8FD213D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Thank you for your attention!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09C4B38-D310-4ABD-9A5C-AC00DBE277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631D21-9318-4F00-B6EF-E32C3FF16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sEEnergies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8F9807-20B4-4C79-900A-9F9D4D937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661" y="4125159"/>
            <a:ext cx="6698700" cy="184147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da-DK" sz="1500" b="0" i="0" u="none" strike="noStrike" kern="1200" cap="none" spc="0" normalizeH="0" baseline="0" noProof="0" dirty="0">
                <a:ln>
                  <a:noFill/>
                </a:ln>
                <a:solidFill>
                  <a:srgbClr val="273B4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Rasmus Magni Johannsen | </a:t>
            </a:r>
            <a:r>
              <a:rPr kumimoji="0" lang="da-DK" sz="1500" b="0" i="0" u="none" strike="noStrike" kern="1200" cap="none" spc="0" normalizeH="0" baseline="0" noProof="0" dirty="0">
                <a:ln>
                  <a:noFill/>
                </a:ln>
                <a:solidFill>
                  <a:srgbClr val="273B4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rmj@plan.aau.dk</a:t>
            </a:r>
            <a:endParaRPr kumimoji="0" lang="da-DK" sz="1500" b="0" i="0" u="none" strike="noStrike" kern="1200" cap="none" spc="0" normalizeH="0" baseline="0" noProof="0" dirty="0">
              <a:ln>
                <a:noFill/>
              </a:ln>
              <a:solidFill>
                <a:srgbClr val="273B4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da-DK" sz="1500" dirty="0">
                <a:solidFill>
                  <a:srgbClr val="273B4B"/>
                </a:solidFill>
                <a:latin typeface="Calibri" panose="020F0502020204030204"/>
              </a:rPr>
              <a:t>Aalborg University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273B4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endParaRPr lang="en-US" sz="1600" u="sng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B42B7E1-D0DD-47CB-8BF4-E5E9C5ABA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7964"/>
            <a:ext cx="121920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246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1C9D1F95-8108-4E6D-B6B5-36E88D3EB2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22" y="2009645"/>
            <a:ext cx="6488262" cy="449543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5377215-176B-48F3-8EA7-0B8FD213D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IndustryPLAN tool overview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83B957-FA14-425F-B6FF-2B7BC1162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5186" y="1089427"/>
            <a:ext cx="5301032" cy="523002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b="1" noProof="0" dirty="0"/>
          </a:p>
          <a:p>
            <a:r>
              <a:rPr lang="en-GB" b="1" noProof="0" dirty="0"/>
              <a:t>Industry sector modelling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1" noProof="0" dirty="0"/>
          </a:p>
          <a:p>
            <a:endParaRPr lang="en-GB" b="1" noProof="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09C4B38-D310-4ABD-9A5C-AC00DBE277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631D21-9318-4F00-B6EF-E32C3FF16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sEEnergies</a:t>
            </a:r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8F9807-20B4-4C79-900A-9F9D4D937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7409838" y="6338356"/>
            <a:ext cx="317634" cy="3334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7478655" y="6415084"/>
            <a:ext cx="180000" cy="180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7568655" y="1147106"/>
            <a:ext cx="0" cy="523944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300917837"/>
              </p:ext>
            </p:extLst>
          </p:nvPr>
        </p:nvGraphicFramePr>
        <p:xfrm>
          <a:off x="8275183" y="2007360"/>
          <a:ext cx="3156762" cy="468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3E2BE03E-D033-4C6C-9C34-F706DEC0E974}"/>
              </a:ext>
            </a:extLst>
          </p:cNvPr>
          <p:cNvSpPr txBox="1"/>
          <p:nvPr/>
        </p:nvSpPr>
        <p:spPr>
          <a:xfrm>
            <a:off x="840669" y="1366611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noProof="0" dirty="0"/>
              <a:t>IndustryPLAN tool</a:t>
            </a:r>
          </a:p>
        </p:txBody>
      </p:sp>
    </p:spTree>
    <p:extLst>
      <p:ext uri="{BB962C8B-B14F-4D97-AF65-F5344CB8AC3E}">
        <p14:creationId xmlns:p14="http://schemas.microsoft.com/office/powerpoint/2010/main" val="180933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BAA46-CA82-4DB7-B036-596244F9A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savings cost curves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B877BE-D2B9-4B64-B5C4-E0595BBC7D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BFC16-4F0B-4AF0-AC9C-AC9F97BFDD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sEEnergies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4E3CFE-534D-462B-9226-0747302A32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3</a:t>
            </a:fld>
            <a:endParaRPr lang="en-GB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B6BEE3-E804-4150-AC27-EEA86B833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512" y="1572136"/>
            <a:ext cx="8341888" cy="360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EA4CA92-4952-4F72-9F6B-687311D0B662}"/>
              </a:ext>
            </a:extLst>
          </p:cNvPr>
          <p:cNvSpPr txBox="1"/>
          <p:nvPr/>
        </p:nvSpPr>
        <p:spPr>
          <a:xfrm>
            <a:off x="862664" y="1158949"/>
            <a:ext cx="6378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Cost of conserved energy BAT measures (3% discount rate)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B5EC0F-443F-4ADD-9616-C5A2D47FE71D}"/>
              </a:ext>
            </a:extLst>
          </p:cNvPr>
          <p:cNvSpPr txBox="1"/>
          <p:nvPr/>
        </p:nvSpPr>
        <p:spPr>
          <a:xfrm>
            <a:off x="775511" y="5178746"/>
            <a:ext cx="109107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~80% of energy savings </a:t>
            </a:r>
            <a:r>
              <a:rPr lang="en-GB" dirty="0"/>
              <a:t>from BAT technologies can be realised as </a:t>
            </a:r>
            <a:r>
              <a:rPr lang="en-GB" b="1" dirty="0"/>
              <a:t>cost saving </a:t>
            </a:r>
            <a:r>
              <a:rPr lang="en-GB" dirty="0"/>
              <a:t>measures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Top-end measures </a:t>
            </a:r>
            <a:r>
              <a:rPr lang="en-GB" dirty="0"/>
              <a:t>in </a:t>
            </a:r>
            <a:r>
              <a:rPr lang="en-GB" b="1" dirty="0"/>
              <a:t>non-ferrous metals </a:t>
            </a:r>
            <a:r>
              <a:rPr lang="en-GB" dirty="0"/>
              <a:t>(aluminium) </a:t>
            </a:r>
            <a:r>
              <a:rPr lang="en-GB" b="1" dirty="0"/>
              <a:t>and non-metallic minerals </a:t>
            </a:r>
            <a:r>
              <a:rPr lang="en-GB" dirty="0"/>
              <a:t>(cement) </a:t>
            </a:r>
            <a:r>
              <a:rPr lang="en-GB" b="1" dirty="0"/>
              <a:t>are expensive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Cost-curves </a:t>
            </a:r>
            <a:r>
              <a:rPr lang="en-GB" b="1" dirty="0"/>
              <a:t>based</a:t>
            </a:r>
            <a:r>
              <a:rPr lang="en-GB" dirty="0"/>
              <a:t> </a:t>
            </a:r>
            <a:r>
              <a:rPr lang="en-GB" b="1" dirty="0"/>
              <a:t>on</a:t>
            </a:r>
            <a:r>
              <a:rPr lang="en-GB" dirty="0"/>
              <a:t> </a:t>
            </a:r>
            <a:r>
              <a:rPr lang="en-GB" b="1" dirty="0"/>
              <a:t>technical lifetimes </a:t>
            </a:r>
            <a:r>
              <a:rPr lang="en-GB" dirty="0"/>
              <a:t>– </a:t>
            </a:r>
            <a:r>
              <a:rPr lang="en-GB" b="1" dirty="0"/>
              <a:t>industries may have other requirements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Cost-curves </a:t>
            </a:r>
            <a:r>
              <a:rPr lang="en-GB" b="1" dirty="0"/>
              <a:t>based on long-term natural gas price projections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b="1" dirty="0"/>
              <a:t>Current high prices </a:t>
            </a:r>
            <a:r>
              <a:rPr lang="en-GB" dirty="0"/>
              <a:t>would make EE improvements </a:t>
            </a:r>
            <a:r>
              <a:rPr lang="en-GB" b="1" dirty="0"/>
              <a:t>more attractive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E524E8-0B45-4BBA-BE49-D584C5719ED2}"/>
              </a:ext>
            </a:extLst>
          </p:cNvPr>
          <p:cNvSpPr txBox="1"/>
          <p:nvPr/>
        </p:nvSpPr>
        <p:spPr>
          <a:xfrm>
            <a:off x="862664" y="1287505"/>
            <a:ext cx="6378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Cost of conserved energy BAT measures (15% discount rate)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75055B2-41FB-45B2-B3C3-8360513337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511" y="1605659"/>
            <a:ext cx="8341887" cy="355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3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EE757-7D29-4B23-8A22-412CF1139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savings cost curves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7021011-2C7F-436A-8CA6-54C8E57A54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05918" y="1629110"/>
            <a:ext cx="8298306" cy="36000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19470-FEC9-4EB6-8B3A-DB95312CB7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68275-1060-4905-A12B-9B7EA6E143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sEEnergies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BFCC5-86FC-4641-B084-21F068AE22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6849-C721-442A-BE26-A513ADF7E862}"/>
              </a:ext>
            </a:extLst>
          </p:cNvPr>
          <p:cNvSpPr txBox="1"/>
          <p:nvPr/>
        </p:nvSpPr>
        <p:spPr>
          <a:xfrm>
            <a:off x="905918" y="1259778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Cost of CO</a:t>
            </a:r>
            <a:r>
              <a:rPr lang="en-GB" b="1" baseline="-25000" dirty="0"/>
              <a:t>2</a:t>
            </a:r>
            <a:r>
              <a:rPr lang="en-GB" b="1" dirty="0"/>
              <a:t> abatement for BAT measures (3% discount rate)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86294C-1C62-44D1-88B6-A8702100E1A4}"/>
              </a:ext>
            </a:extLst>
          </p:cNvPr>
          <p:cNvSpPr txBox="1"/>
          <p:nvPr/>
        </p:nvSpPr>
        <p:spPr>
          <a:xfrm>
            <a:off x="988228" y="5213854"/>
            <a:ext cx="102978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~80% of the CO</a:t>
            </a:r>
            <a:r>
              <a:rPr lang="en-GB" baseline="-25000" dirty="0"/>
              <a:t>2</a:t>
            </a:r>
            <a:r>
              <a:rPr lang="en-GB" b="1" dirty="0"/>
              <a:t> reduction </a:t>
            </a:r>
            <a:r>
              <a:rPr lang="en-GB" dirty="0"/>
              <a:t>potential can be realised as </a:t>
            </a:r>
            <a:r>
              <a:rPr lang="en-GB" b="1" dirty="0"/>
              <a:t>cost reducing measures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Differences from previous energy savings cost curves a result of fuel distribution across sub-sectors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b="1" dirty="0"/>
              <a:t>I.e. Iron and steel with a large share of low-cost coal with high CO</a:t>
            </a:r>
            <a:r>
              <a:rPr lang="en-GB" b="1" baseline="-25000" dirty="0"/>
              <a:t>2</a:t>
            </a:r>
            <a:r>
              <a:rPr lang="en-GB" b="1" dirty="0"/>
              <a:t> emissions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Paper and pulp is largely electrified already, resulting in a low CO</a:t>
            </a:r>
            <a:r>
              <a:rPr lang="en-GB" baseline="-25000" dirty="0"/>
              <a:t>2</a:t>
            </a:r>
            <a:r>
              <a:rPr lang="en-GB" dirty="0"/>
              <a:t> reduction potential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D17E74-D252-47E4-A24D-FB2A082370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918" y="1644146"/>
            <a:ext cx="8298306" cy="364688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1328F7B-57D2-471D-9B78-46C6C8D5670C}"/>
              </a:ext>
            </a:extLst>
          </p:cNvPr>
          <p:cNvSpPr txBox="1"/>
          <p:nvPr/>
        </p:nvSpPr>
        <p:spPr>
          <a:xfrm>
            <a:off x="905918" y="1197635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Cost of CO</a:t>
            </a:r>
            <a:r>
              <a:rPr lang="en-GB" b="1" baseline="-25000" dirty="0"/>
              <a:t>2</a:t>
            </a:r>
            <a:r>
              <a:rPr lang="en-GB" b="1" dirty="0"/>
              <a:t> abatement for BAT measures (15% discount rate)</a:t>
            </a:r>
          </a:p>
        </p:txBody>
      </p:sp>
    </p:spTree>
    <p:extLst>
      <p:ext uri="{BB962C8B-B14F-4D97-AF65-F5344CB8AC3E}">
        <p14:creationId xmlns:p14="http://schemas.microsoft.com/office/powerpoint/2010/main" val="190002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DCF4F-5953-44B6-95E9-2024B8E70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100% RE industry scenarios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D9B4D7-9855-4420-AB2D-286929AA6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Modelled scenarios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26677-314D-4644-BB35-EAD88D0B4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sEEnergies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CAE29F-91D6-4A43-9A14-66F515AA1C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5</a:t>
            </a:fld>
            <a:endParaRPr lang="en-GB" noProof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2C3F0A5F-5D25-4436-8BBB-40B133D5D1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2500852"/>
              </p:ext>
            </p:extLst>
          </p:nvPr>
        </p:nvGraphicFramePr>
        <p:xfrm>
          <a:off x="1384300" y="101810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0683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84979-DAB0-4104-ADD6-70C532373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100% RE industry scenarios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D42B9E-AB74-4F04-986D-557CA5DA82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Aggregate EU27+UK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F260B-4BC0-4433-B3BF-F736C17C5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sEEnergies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3F32C-BA7F-4FD3-8C8A-1EB6FCEDCC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69BA35-8A75-4392-B92D-779778F99F70}"/>
              </a:ext>
            </a:extLst>
          </p:cNvPr>
          <p:cNvSpPr txBox="1"/>
          <p:nvPr/>
        </p:nvSpPr>
        <p:spPr>
          <a:xfrm>
            <a:off x="206107" y="1266056"/>
            <a:ext cx="47634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 energy demand by scenario disaggregated by fuel type (EU27+UK).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36E003-D092-4A8F-8F5B-F41CB2DDB830}"/>
              </a:ext>
            </a:extLst>
          </p:cNvPr>
          <p:cNvSpPr txBox="1"/>
          <p:nvPr/>
        </p:nvSpPr>
        <p:spPr>
          <a:xfrm>
            <a:off x="6226443" y="1266056"/>
            <a:ext cx="54455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 energy demand by scenario disaggregated by industrial sub-sector (EU27+UK).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349283-35D1-402D-9FC7-357C2B3B679A}"/>
              </a:ext>
            </a:extLst>
          </p:cNvPr>
          <p:cNvSpPr txBox="1"/>
          <p:nvPr/>
        </p:nvSpPr>
        <p:spPr>
          <a:xfrm>
            <a:off x="745067" y="5291667"/>
            <a:ext cx="104277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All scenarios</a:t>
            </a:r>
            <a:r>
              <a:rPr lang="en-GB" dirty="0"/>
              <a:t> (even low EE) </a:t>
            </a:r>
            <a:r>
              <a:rPr lang="en-GB" b="1" dirty="0"/>
              <a:t>can</a:t>
            </a:r>
            <a:r>
              <a:rPr lang="en-GB" dirty="0"/>
              <a:t> </a:t>
            </a:r>
            <a:r>
              <a:rPr lang="en-GB" b="1" dirty="0"/>
              <a:t>negate the increasing industry demand </a:t>
            </a:r>
            <a:r>
              <a:rPr lang="en-GB" dirty="0"/>
              <a:t>in the Frozen Efficiency scenario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Foregoing focus on EE and electrification results in large biomass demands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Hydrogen potential is (relatively) limited </a:t>
            </a:r>
            <a:r>
              <a:rPr lang="en-GB" dirty="0"/>
              <a:t>– especially before 2030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/>
              <a:t>Electrification is by far</a:t>
            </a:r>
            <a:r>
              <a:rPr lang="en-GB" dirty="0"/>
              <a:t> the </a:t>
            </a:r>
            <a:r>
              <a:rPr lang="en-GB" b="1" dirty="0"/>
              <a:t>most important measure </a:t>
            </a:r>
            <a:r>
              <a:rPr lang="en-GB" dirty="0"/>
              <a:t>for enabling the industry transition</a:t>
            </a:r>
          </a:p>
          <a:p>
            <a:endParaRPr lang="en-GB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CAD14D03-44C0-471E-8C83-2F1824988F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0826352"/>
              </p:ext>
            </p:extLst>
          </p:nvPr>
        </p:nvGraphicFramePr>
        <p:xfrm>
          <a:off x="130175" y="1570764"/>
          <a:ext cx="5759450" cy="3599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4C60573B-0983-411F-927A-DD61964640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8680439"/>
              </p:ext>
            </p:extLst>
          </p:nvPr>
        </p:nvGraphicFramePr>
        <p:xfrm>
          <a:off x="6226443" y="1570764"/>
          <a:ext cx="5759450" cy="3599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80090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FE737-A029-4037-A40E-9B5B7F166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100% RE industry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7F4B9-DA2B-4283-ACF1-3B64FEDCA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386" y="1922377"/>
            <a:ext cx="3726900" cy="5230026"/>
          </a:xfrm>
          <a:noFill/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1600" b="1" dirty="0"/>
              <a:t>Germany dominates European industrial energy demands </a:t>
            </a:r>
            <a:r>
              <a:rPr lang="en-GB" sz="1600" dirty="0"/>
              <a:t>– also in high EE scenarios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1600" b="1" dirty="0"/>
              <a:t>All countries can achieve substantial energy savings </a:t>
            </a:r>
            <a:r>
              <a:rPr lang="en-GB" sz="1600" dirty="0"/>
              <a:t>across all sub-sectors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1600" dirty="0"/>
              <a:t>“Others”-sub-sector constitutes  significant portion of demand in most countries</a:t>
            </a:r>
          </a:p>
          <a:p>
            <a:pPr marL="787400" lvl="1" indent="-342900"/>
            <a:r>
              <a:rPr lang="en-GB" sz="1300" dirty="0"/>
              <a:t>Leaves room for further disaggregation in future studies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84A03-357D-4015-B82C-3C1DC916D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Individual country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C6116-FA3F-49AF-BF61-7E04E9C3ED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sEEnergies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1E37F-07D1-4D9B-B871-857382B109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7</a:t>
            </a:fld>
            <a:endParaRPr lang="en-GB" noProof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8B6E10-1A29-4523-B2BD-1BD25E5EC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907" y="980954"/>
            <a:ext cx="7045039" cy="587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159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A3B24-A12F-4E2D-BB58-FA07A32B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100% RE industry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CACFC-E80C-4747-B0A8-8A70FD40B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440" y="2224129"/>
            <a:ext cx="3079200" cy="5230026"/>
          </a:xfrm>
          <a:noFill/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1400" b="1" dirty="0"/>
              <a:t>EE improvements can significantly reduce need for biofuels </a:t>
            </a:r>
            <a:r>
              <a:rPr lang="en-GB" sz="1400" dirty="0"/>
              <a:t>in all countries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1400" b="1" dirty="0"/>
              <a:t>H</a:t>
            </a:r>
            <a:r>
              <a:rPr lang="en-GB" sz="1400" b="1" baseline="-25000" dirty="0"/>
              <a:t>2 </a:t>
            </a:r>
            <a:r>
              <a:rPr lang="en-GB" sz="1400" b="1" dirty="0"/>
              <a:t>constitutes relatively small share of total demand</a:t>
            </a:r>
            <a:r>
              <a:rPr lang="en-GB" sz="1400" dirty="0"/>
              <a:t>, even in scenario with high implementation rate</a:t>
            </a:r>
          </a:p>
          <a:p>
            <a:pPr marL="787400" lvl="1" indent="-342900"/>
            <a:r>
              <a:rPr lang="en-GB" sz="1100" dirty="0"/>
              <a:t>Mainly applied in chemicals and iron and steel sub-sectors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D5D4D3-0791-490A-A160-F12EDB40BA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Individual country results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9C428-01A2-4D69-B943-83DC29A8F0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sEEnergies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91D88-542D-499E-8393-6701A0BD9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8</a:t>
            </a:fld>
            <a:endParaRPr lang="en-GB" noProof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A215988-88BF-4784-94BE-4A10B9F8E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62" y="1037413"/>
            <a:ext cx="7230484" cy="582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733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9469B-4F37-4DE2-B262-0C5DE7E76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1A7785-22C6-4B85-8E4C-0A7B2A58F9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dirty="0"/>
              <a:t>Four different pathways </a:t>
            </a:r>
            <a:r>
              <a:rPr lang="en-GB" dirty="0"/>
              <a:t>to </a:t>
            </a:r>
            <a:r>
              <a:rPr lang="en-GB" b="1" dirty="0"/>
              <a:t>100% renewable energy </a:t>
            </a:r>
            <a:r>
              <a:rPr lang="en-GB" dirty="0"/>
              <a:t>in </a:t>
            </a:r>
            <a:r>
              <a:rPr lang="en-GB" b="1" dirty="0"/>
              <a:t>industry</a:t>
            </a:r>
            <a:r>
              <a:rPr lang="en-GB" dirty="0"/>
              <a:t> presented</a:t>
            </a:r>
          </a:p>
          <a:p>
            <a:pPr marL="787400" lvl="1" indent="-342900"/>
            <a:r>
              <a:rPr lang="en-GB" b="1" dirty="0"/>
              <a:t>Extensive scope </a:t>
            </a:r>
            <a:r>
              <a:rPr lang="en-GB" dirty="0"/>
              <a:t>covering </a:t>
            </a:r>
            <a:r>
              <a:rPr lang="en-GB" b="1" dirty="0"/>
              <a:t>all EU countries </a:t>
            </a:r>
            <a:r>
              <a:rPr lang="en-GB" dirty="0"/>
              <a:t>and </a:t>
            </a:r>
            <a:r>
              <a:rPr lang="en-GB" b="1" dirty="0"/>
              <a:t>all industry sub-sectors </a:t>
            </a:r>
            <a:r>
              <a:rPr lang="en-GB" dirty="0"/>
              <a:t>in </a:t>
            </a:r>
            <a:r>
              <a:rPr lang="en-GB" b="1" dirty="0"/>
              <a:t>a bottom-up approach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dirty="0"/>
              <a:t>Most energy and CO</a:t>
            </a:r>
            <a:r>
              <a:rPr lang="en-GB" b="1" baseline="-25000" dirty="0"/>
              <a:t>2</a:t>
            </a:r>
            <a:r>
              <a:rPr lang="en-GB" b="1" dirty="0"/>
              <a:t> saving measures </a:t>
            </a:r>
            <a:r>
              <a:rPr lang="en-GB" dirty="0"/>
              <a:t>can be implemented at a </a:t>
            </a:r>
            <a:r>
              <a:rPr lang="en-GB" b="1" dirty="0"/>
              <a:t>negative cost </a:t>
            </a:r>
            <a:r>
              <a:rPr lang="en-GB" dirty="0"/>
              <a:t>– from a socio-economic perspective</a:t>
            </a:r>
          </a:p>
          <a:p>
            <a:pPr marL="787400" lvl="1" indent="-342900"/>
            <a:r>
              <a:rPr lang="en-GB" sz="1600" dirty="0"/>
              <a:t>Need to </a:t>
            </a:r>
            <a:r>
              <a:rPr lang="en-GB" sz="1600" b="1" dirty="0"/>
              <a:t>leverage energy policy</a:t>
            </a:r>
            <a:r>
              <a:rPr lang="en-GB" sz="1600" dirty="0"/>
              <a:t> to comparably </a:t>
            </a:r>
            <a:r>
              <a:rPr lang="en-GB" sz="1600" b="1" dirty="0"/>
              <a:t>reduce business-economic payback times</a:t>
            </a:r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dirty="0"/>
              <a:t>A </a:t>
            </a:r>
            <a:r>
              <a:rPr lang="en-GB" b="1" dirty="0"/>
              <a:t>lacking emphasis </a:t>
            </a:r>
            <a:r>
              <a:rPr lang="en-GB" dirty="0"/>
              <a:t>on </a:t>
            </a:r>
            <a:r>
              <a:rPr lang="en-GB" b="1" dirty="0"/>
              <a:t>EE improvements and electrification results in extensive biomass consumption </a:t>
            </a:r>
            <a:r>
              <a:rPr lang="en-GB" dirty="0"/>
              <a:t>if pursuing 100% renewable energy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dirty="0"/>
              <a:t>Potential for introducing hydrogen is limited – but also not needed in large-scale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b="1" dirty="0"/>
              <a:t>EE improvements </a:t>
            </a:r>
            <a:r>
              <a:rPr lang="en-GB" dirty="0"/>
              <a:t>and the </a:t>
            </a:r>
            <a:r>
              <a:rPr lang="en-GB" b="1" dirty="0"/>
              <a:t>RE transition </a:t>
            </a:r>
            <a:r>
              <a:rPr lang="en-GB" dirty="0"/>
              <a:t>is </a:t>
            </a:r>
            <a:r>
              <a:rPr lang="en-GB" b="1" dirty="0"/>
              <a:t>pivotal</a:t>
            </a:r>
            <a:r>
              <a:rPr lang="en-GB" dirty="0"/>
              <a:t> in increasing </a:t>
            </a:r>
            <a:r>
              <a:rPr lang="en-GB" b="1" dirty="0"/>
              <a:t>security of supply and reducing natural gas dependency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dirty="0"/>
              <a:t>Future </a:t>
            </a:r>
            <a:r>
              <a:rPr lang="en-GB" b="1" dirty="0"/>
              <a:t>integrated energy system modelling needs to consider</a:t>
            </a:r>
            <a:r>
              <a:rPr lang="en-GB" dirty="0"/>
              <a:t> the </a:t>
            </a:r>
            <a:r>
              <a:rPr lang="en-GB" b="1" dirty="0"/>
              <a:t>industry</a:t>
            </a:r>
            <a:r>
              <a:rPr lang="en-GB" dirty="0"/>
              <a:t> sector </a:t>
            </a:r>
            <a:r>
              <a:rPr lang="en-GB" b="1" dirty="0"/>
              <a:t>in greater detail </a:t>
            </a:r>
            <a:r>
              <a:rPr lang="en-GB" dirty="0"/>
              <a:t>– </a:t>
            </a:r>
            <a:r>
              <a:rPr lang="en-GB" b="1" dirty="0"/>
              <a:t>opening the “black box”</a:t>
            </a:r>
            <a:r>
              <a:rPr lang="en-GB" dirty="0"/>
              <a:t> of the industry sector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088087-E0AB-41C7-B903-093A6D670D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BB4A7-B4F6-4E87-8171-CBE0B5924C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/>
              <a:t>sEEnergies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4331B-73A3-45BF-B7AC-38B7F3547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D8F40E6-5147-4048-8648-74966E0AD208}" type="slidenum">
              <a:rPr lang="en-GB" noProof="0" smtClean="0"/>
              <a:pPr/>
              <a:t>9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68121907"/>
      </p:ext>
    </p:extLst>
  </p:cSld>
  <p:clrMapOvr>
    <a:masterClrMapping/>
  </p:clrMapOvr>
</p:sld>
</file>

<file path=ppt/theme/theme1.xml><?xml version="1.0" encoding="utf-8"?>
<a:theme xmlns:a="http://schemas.openxmlformats.org/drawingml/2006/main" name="Project">
  <a:themeElements>
    <a:clrScheme name="sEEnergies">
      <a:dk1>
        <a:srgbClr val="393939"/>
      </a:dk1>
      <a:lt1>
        <a:sysClr val="window" lastClr="FFFFFF"/>
      </a:lt1>
      <a:dk2>
        <a:srgbClr val="407B26"/>
      </a:dk2>
      <a:lt2>
        <a:srgbClr val="E7E6E6"/>
      </a:lt2>
      <a:accent1>
        <a:srgbClr val="273B4B"/>
      </a:accent1>
      <a:accent2>
        <a:srgbClr val="273B4B"/>
      </a:accent2>
      <a:accent3>
        <a:srgbClr val="273B4B"/>
      </a:accent3>
      <a:accent4>
        <a:srgbClr val="56A433"/>
      </a:accent4>
      <a:accent5>
        <a:srgbClr val="9C7365"/>
      </a:accent5>
      <a:accent6>
        <a:srgbClr val="A7A81A"/>
      </a:accent6>
      <a:hlink>
        <a:srgbClr val="888888"/>
      </a:hlink>
      <a:folHlink>
        <a:srgbClr val="797979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lidehelper - 003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50514F"/>
    </a:accent1>
    <a:accent2>
      <a:srgbClr val="F25F5C"/>
    </a:accent2>
    <a:accent3>
      <a:srgbClr val="FFE066"/>
    </a:accent3>
    <a:accent4>
      <a:srgbClr val="247BA0"/>
    </a:accent4>
    <a:accent5>
      <a:srgbClr val="70C1B3"/>
    </a:accent5>
    <a:accent6>
      <a:srgbClr val="BFBFBF"/>
    </a:accent6>
    <a:hlink>
      <a:srgbClr val="50514F"/>
    </a:hlink>
    <a:folHlink>
      <a:srgbClr val="F25F5C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lidehelper - 003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50514F"/>
    </a:accent1>
    <a:accent2>
      <a:srgbClr val="F25F5C"/>
    </a:accent2>
    <a:accent3>
      <a:srgbClr val="FFE066"/>
    </a:accent3>
    <a:accent4>
      <a:srgbClr val="247BA0"/>
    </a:accent4>
    <a:accent5>
      <a:srgbClr val="70C1B3"/>
    </a:accent5>
    <a:accent6>
      <a:srgbClr val="BFBFBF"/>
    </a:accent6>
    <a:hlink>
      <a:srgbClr val="50514F"/>
    </a:hlink>
    <a:folHlink>
      <a:srgbClr val="F25F5C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213D2128A98E47A02BFCA591DAD49C" ma:contentTypeVersion="13" ma:contentTypeDescription="Opret et nyt dokument." ma:contentTypeScope="" ma:versionID="a7919cca16e034ad1ac5a7a26be2fd0b">
  <xsd:schema xmlns:xsd="http://www.w3.org/2001/XMLSchema" xmlns:xs="http://www.w3.org/2001/XMLSchema" xmlns:p="http://schemas.microsoft.com/office/2006/metadata/properties" xmlns:ns3="0d5dd08b-2260-4135-adbd-79d0d73dd206" xmlns:ns4="ca3b361b-5abb-41a6-a41d-626de2d5c839" targetNamespace="http://schemas.microsoft.com/office/2006/metadata/properties" ma:root="true" ma:fieldsID="2145a6eb861900d2f623f35e6ba9927b" ns3:_="" ns4:_="">
    <xsd:import namespace="0d5dd08b-2260-4135-adbd-79d0d73dd206"/>
    <xsd:import namespace="ca3b361b-5abb-41a6-a41d-626de2d5c83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5dd08b-2260-4135-adbd-79d0d73dd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3b361b-5abb-41a6-a41d-626de2d5c83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A41DD0-26DB-4E43-ABA3-4E3373C3B092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d5dd08b-2260-4135-adbd-79d0d73dd206"/>
    <ds:schemaRef ds:uri="ca3b361b-5abb-41a6-a41d-626de2d5c83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86798B3-1F0B-48E9-A49E-1CD1F35168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d5dd08b-2260-4135-adbd-79d0d73dd206"/>
    <ds:schemaRef ds:uri="ca3b361b-5abb-41a6-a41d-626de2d5c83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F96788-A117-44DC-820D-5B36627B32D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14278</TotalTime>
  <Words>881</Words>
  <Application>Microsoft Office PowerPoint</Application>
  <PresentationFormat>Widescreen</PresentationFormat>
  <Paragraphs>134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Project</vt:lpstr>
      <vt:lpstr>Energy efficiency and renewable energy in European industry</vt:lpstr>
      <vt:lpstr>IndustryPLAN tool overview</vt:lpstr>
      <vt:lpstr>Energy savings cost curves</vt:lpstr>
      <vt:lpstr>Energy savings cost curves</vt:lpstr>
      <vt:lpstr>100% RE industry scenarios</vt:lpstr>
      <vt:lpstr>100% RE industry scenarios</vt:lpstr>
      <vt:lpstr>100% RE industry scenarios</vt:lpstr>
      <vt:lpstr>100% RE industry scenarios</vt:lpstr>
      <vt:lpstr>Summary and conclusion</vt:lpstr>
      <vt:lpstr>Thank you for your attention!</vt:lpstr>
    </vt:vector>
  </TitlesOfParts>
  <Company>SYNYO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sEEnergies Presentation</dc:title>
  <dc:creator>SYNYO</dc:creator>
  <cp:lastModifiedBy>Rasmus Magni Johannsen</cp:lastModifiedBy>
  <cp:revision>238</cp:revision>
  <dcterms:created xsi:type="dcterms:W3CDTF">2019-05-16T10:14:01Z</dcterms:created>
  <dcterms:modified xsi:type="dcterms:W3CDTF">2022-03-17T09:41:09Z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0x01010007213D2128A98E47A02BFCA591DAD49C</vt:lpwstr>
  </property>
</Properties>
</file>