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19" r:id="rId2"/>
    <p:sldId id="426" r:id="rId3"/>
    <p:sldId id="429" r:id="rId4"/>
    <p:sldId id="431" r:id="rId5"/>
    <p:sldId id="432" r:id="rId6"/>
    <p:sldId id="422" r:id="rId7"/>
    <p:sldId id="419" r:id="rId8"/>
    <p:sldId id="375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pos="3840">
          <p15:clr>
            <a:srgbClr val="A4A3A4"/>
          </p15:clr>
        </p15:guide>
        <p15:guide id="7" orient="horz" pos="21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rmeli, A. (Katerina)" initials="KA(" lastIdx="4" clrIdx="0">
    <p:extLst>
      <p:ext uri="{19B8F6BF-5375-455C-9EA6-DF929625EA0E}">
        <p15:presenceInfo xmlns:p15="http://schemas.microsoft.com/office/powerpoint/2012/main" userId="S-1-5-21-2000478354-115176313-1801674531-275569" providerId="AD"/>
      </p:ext>
    </p:extLst>
  </p:cmAuthor>
  <p:cmAuthor id="2" name="Crijns-Graus, W.H.J. (Wina)" initials="CW(" lastIdx="5" clrIdx="1">
    <p:extLst>
      <p:ext uri="{19B8F6BF-5375-455C-9EA6-DF929625EA0E}">
        <p15:presenceInfo xmlns:p15="http://schemas.microsoft.com/office/powerpoint/2012/main" userId="S::W.H.J.Graus@uu.nl::412c17c4-9f0d-40da-872a-4c94093b0e95" providerId="AD"/>
      </p:ext>
    </p:extLst>
  </p:cmAuthor>
  <p:cmAuthor id="3" name="Kermeli, A. (Katerina)" initials="KA( [2]" lastIdx="1" clrIdx="2">
    <p:extLst>
      <p:ext uri="{19B8F6BF-5375-455C-9EA6-DF929625EA0E}">
        <p15:presenceInfo xmlns:p15="http://schemas.microsoft.com/office/powerpoint/2012/main" userId="S::a.kermeli@uu.nl::ed7022ba-28c6-4ab0-8881-4baebb2878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A0A1"/>
    <a:srgbClr val="000000"/>
    <a:srgbClr val="273B4B"/>
    <a:srgbClr val="CDCED0"/>
    <a:srgbClr val="E8E8E9"/>
    <a:srgbClr val="EFA0A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06" autoAdjust="0"/>
    <p:restoredTop sz="49875" autoAdjust="0"/>
  </p:normalViewPr>
  <p:slideViewPr>
    <p:cSldViewPr snapToGrid="0" showGuides="1">
      <p:cViewPr varScale="1">
        <p:scale>
          <a:sx n="32" d="100"/>
          <a:sy n="32" d="100"/>
        </p:scale>
        <p:origin x="1752" y="40"/>
      </p:cViewPr>
      <p:guideLst>
        <p:guide pos="3840"/>
        <p:guide orient="horz" pos="21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52" d="100"/>
          <a:sy n="52" d="100"/>
        </p:scale>
        <p:origin x="2608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liscom.uu.nl\users\3282880\My%20Documents\Desktop\Baseline%20sEEnergies\Baseline_Industry%20-%20Adjusted%20based%20on%20PRIM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liscom.uu.nl\users\3282880\My%20Documents\Desktop\some%20graphs_lunch%20lectur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liscom.uu.nl\users\3282880\My%20Documents\Desktop\some%20graphs_lunch%20lectur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liscom.uu.nl\users\3282880\sEEnergies\WP3\Baseline%20sEEnergies\Baseline%20Scenario\Delverable%203.1\Graphs_Resuls_deliverable%203.1_Version%20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liscom.uu.nl\users\3282880\sEEnergies\WP3\Baseline%20sEEnergies\Baseline%20Scenario\Delverable%203.1\Graphs_Resuls_deliverable%203.1_Version%20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liscom.uu.nl\users\3282880\sEEnergies\WP3\Baseline%20sEEnergies\Baseline%20Scenario\Delverable%203.1\Graphs_Resuls_deliverable%203.6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liscom.uu.nl\users\3282880\sEEnergies\WP3\Baseline%20sEEnergies\Baseline%20Scenario\Delverable%203.1\Graphs_Resuls_deliverable%203.6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'Graphs_Value Added'!$A$91</c:f>
              <c:strCache>
                <c:ptCount val="1"/>
                <c:pt idx="0">
                  <c:v>Engineering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'Graphs_Value Added'!$F$35:$M$35</c:f>
              <c:numCache>
                <c:formatCode>General</c:formatCode>
                <c:ptCount val="4"/>
                <c:pt idx="0">
                  <c:v>2015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</c:numRef>
          </c:cat>
          <c:val>
            <c:numRef>
              <c:f>'Graphs_Value Added'!$F$91:$M$91</c:f>
              <c:numCache>
                <c:formatCode>General</c:formatCode>
                <c:ptCount val="4"/>
                <c:pt idx="0">
                  <c:v>761.51674604293544</c:v>
                </c:pt>
                <c:pt idx="1">
                  <c:v>942.78909812195661</c:v>
                </c:pt>
                <c:pt idx="2">
                  <c:v>1069.2507303624452</c:v>
                </c:pt>
                <c:pt idx="3">
                  <c:v>1212.005555235871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64-47F4-AB5F-46F0DCD07459}"/>
            </c:ext>
          </c:extLst>
        </c:ser>
        <c:ser>
          <c:idx val="1"/>
          <c:order val="1"/>
          <c:tx>
            <c:strRef>
              <c:f>'Graphs_Value Added'!$A$92</c:f>
              <c:strCache>
                <c:ptCount val="1"/>
                <c:pt idx="0">
                  <c:v>Other industries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'Graphs_Value Added'!$F$35:$M$35</c:f>
              <c:numCache>
                <c:formatCode>General</c:formatCode>
                <c:ptCount val="4"/>
                <c:pt idx="0">
                  <c:v>2015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</c:numRef>
          </c:cat>
          <c:val>
            <c:numRef>
              <c:f>'Graphs_Value Added'!$F$92:$M$92</c:f>
              <c:numCache>
                <c:formatCode>General</c:formatCode>
                <c:ptCount val="4"/>
                <c:pt idx="0">
                  <c:v>309.14326088792041</c:v>
                </c:pt>
                <c:pt idx="1">
                  <c:v>358.18876461491499</c:v>
                </c:pt>
                <c:pt idx="2">
                  <c:v>391.75655880123441</c:v>
                </c:pt>
                <c:pt idx="3">
                  <c:v>428.28408970015062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64-47F4-AB5F-46F0DCD07459}"/>
            </c:ext>
          </c:extLst>
        </c:ser>
        <c:ser>
          <c:idx val="2"/>
          <c:order val="2"/>
          <c:tx>
            <c:strRef>
              <c:f>'Graphs_Value Added'!$A$93</c:f>
              <c:strCache>
                <c:ptCount val="1"/>
                <c:pt idx="0">
                  <c:v>Food, drink and tobacco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'Graphs_Value Added'!$F$35:$M$35</c:f>
              <c:numCache>
                <c:formatCode>General</c:formatCode>
                <c:ptCount val="4"/>
                <c:pt idx="0">
                  <c:v>2015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</c:numRef>
          </c:cat>
          <c:val>
            <c:numRef>
              <c:f>'Graphs_Value Added'!$F$93:$M$93</c:f>
              <c:numCache>
                <c:formatCode>General</c:formatCode>
                <c:ptCount val="4"/>
                <c:pt idx="0">
                  <c:v>242.21284736877908</c:v>
                </c:pt>
                <c:pt idx="1">
                  <c:v>291.67976109432556</c:v>
                </c:pt>
                <c:pt idx="2">
                  <c:v>328.37582192510382</c:v>
                </c:pt>
                <c:pt idx="3">
                  <c:v>366.35709510711206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64-47F4-AB5F-46F0DCD07459}"/>
            </c:ext>
          </c:extLst>
        </c:ser>
        <c:ser>
          <c:idx val="3"/>
          <c:order val="3"/>
          <c:tx>
            <c:strRef>
              <c:f>'Graphs_Value Added'!$A$94</c:f>
              <c:strCache>
                <c:ptCount val="1"/>
                <c:pt idx="0">
                  <c:v>Chemicals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'Graphs_Value Added'!$F$35:$M$35</c:f>
              <c:numCache>
                <c:formatCode>General</c:formatCode>
                <c:ptCount val="4"/>
                <c:pt idx="0">
                  <c:v>2015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</c:numRef>
          </c:cat>
          <c:val>
            <c:numRef>
              <c:f>'Graphs_Value Added'!$F$94:$M$94</c:f>
              <c:numCache>
                <c:formatCode>General</c:formatCode>
                <c:ptCount val="4"/>
                <c:pt idx="0">
                  <c:v>220.12211775340631</c:v>
                </c:pt>
                <c:pt idx="1">
                  <c:v>263.38106047956182</c:v>
                </c:pt>
                <c:pt idx="2">
                  <c:v>293.06846768646506</c:v>
                </c:pt>
                <c:pt idx="3">
                  <c:v>323.59807052148119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964-47F4-AB5F-46F0DCD07459}"/>
            </c:ext>
          </c:extLst>
        </c:ser>
        <c:ser>
          <c:idx val="4"/>
          <c:order val="4"/>
          <c:tx>
            <c:strRef>
              <c:f>'Graphs_Value Added'!$A$95</c:f>
              <c:strCache>
                <c:ptCount val="1"/>
                <c:pt idx="0">
                  <c:v>Paper and pulp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'Graphs_Value Added'!$F$35:$M$35</c:f>
              <c:numCache>
                <c:formatCode>General</c:formatCode>
                <c:ptCount val="4"/>
                <c:pt idx="0">
                  <c:v>2015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</c:numRef>
          </c:cat>
          <c:val>
            <c:numRef>
              <c:f>'Graphs_Value Added'!$F$95:$M$95</c:f>
              <c:numCache>
                <c:formatCode>General</c:formatCode>
                <c:ptCount val="4"/>
                <c:pt idx="0">
                  <c:v>86.313299862739001</c:v>
                </c:pt>
                <c:pt idx="1">
                  <c:v>99.844600949646505</c:v>
                </c:pt>
                <c:pt idx="2">
                  <c:v>108.94774472031112</c:v>
                </c:pt>
                <c:pt idx="3">
                  <c:v>116.51407998441718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964-47F4-AB5F-46F0DCD07459}"/>
            </c:ext>
          </c:extLst>
        </c:ser>
        <c:ser>
          <c:idx val="5"/>
          <c:order val="5"/>
          <c:tx>
            <c:strRef>
              <c:f>'Graphs_Value Added'!$A$96</c:f>
              <c:strCache>
                <c:ptCount val="1"/>
                <c:pt idx="0">
                  <c:v>Non metallic minerals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'Graphs_Value Added'!$F$35:$M$35</c:f>
              <c:numCache>
                <c:formatCode>General</c:formatCode>
                <c:ptCount val="4"/>
                <c:pt idx="0">
                  <c:v>2015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</c:numRef>
          </c:cat>
          <c:val>
            <c:numRef>
              <c:f>'Graphs_Value Added'!$F$96:$M$96</c:f>
              <c:numCache>
                <c:formatCode>General</c:formatCode>
                <c:ptCount val="4"/>
                <c:pt idx="0">
                  <c:v>70.223484915055352</c:v>
                </c:pt>
                <c:pt idx="1">
                  <c:v>84.658718618780981</c:v>
                </c:pt>
                <c:pt idx="2">
                  <c:v>93.335575086745621</c:v>
                </c:pt>
                <c:pt idx="3">
                  <c:v>101.26448682214826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964-47F4-AB5F-46F0DCD07459}"/>
            </c:ext>
          </c:extLst>
        </c:ser>
        <c:ser>
          <c:idx val="6"/>
          <c:order val="6"/>
          <c:tx>
            <c:strRef>
              <c:f>'Graphs_Value Added'!$A$97</c:f>
              <c:strCache>
                <c:ptCount val="1"/>
                <c:pt idx="0">
                  <c:v>Textiles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'Graphs_Value Added'!$F$35:$M$35</c:f>
              <c:numCache>
                <c:formatCode>General</c:formatCode>
                <c:ptCount val="4"/>
                <c:pt idx="0">
                  <c:v>2015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</c:numRef>
          </c:cat>
          <c:val>
            <c:numRef>
              <c:f>'Graphs_Value Added'!$F$97:$M$97</c:f>
              <c:numCache>
                <c:formatCode>General</c:formatCode>
                <c:ptCount val="4"/>
                <c:pt idx="0">
                  <c:v>62.300454468900128</c:v>
                </c:pt>
                <c:pt idx="1">
                  <c:v>50.340163391941743</c:v>
                </c:pt>
                <c:pt idx="2">
                  <c:v>44.660120899599121</c:v>
                </c:pt>
                <c:pt idx="3">
                  <c:v>40.28348706555704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964-47F4-AB5F-46F0DCD07459}"/>
            </c:ext>
          </c:extLst>
        </c:ser>
        <c:ser>
          <c:idx val="7"/>
          <c:order val="7"/>
          <c:tx>
            <c:strRef>
              <c:f>'Graphs_Value Added'!$A$98</c:f>
              <c:strCache>
                <c:ptCount val="1"/>
                <c:pt idx="0">
                  <c:v>Iron and Steel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'Graphs_Value Added'!$F$35:$M$35</c:f>
              <c:numCache>
                <c:formatCode>General</c:formatCode>
                <c:ptCount val="4"/>
                <c:pt idx="0">
                  <c:v>2015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</c:numRef>
          </c:cat>
          <c:val>
            <c:numRef>
              <c:f>'Graphs_Value Added'!$F$98:$M$98</c:f>
              <c:numCache>
                <c:formatCode>General</c:formatCode>
                <c:ptCount val="4"/>
                <c:pt idx="0">
                  <c:v>43.661940118009625</c:v>
                </c:pt>
                <c:pt idx="1">
                  <c:v>47.982907251369042</c:v>
                </c:pt>
                <c:pt idx="2">
                  <c:v>49.352015350930934</c:v>
                </c:pt>
                <c:pt idx="3">
                  <c:v>49.934655457881917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964-47F4-AB5F-46F0DCD07459}"/>
            </c:ext>
          </c:extLst>
        </c:ser>
        <c:ser>
          <c:idx val="8"/>
          <c:order val="8"/>
          <c:tx>
            <c:strRef>
              <c:f>'Graphs_Value Added'!$A$99</c:f>
              <c:strCache>
                <c:ptCount val="1"/>
                <c:pt idx="0">
                  <c:v>Non ferrous metals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'Graphs_Value Added'!$F$35:$M$35</c:f>
              <c:numCache>
                <c:formatCode>General</c:formatCode>
                <c:ptCount val="4"/>
                <c:pt idx="0">
                  <c:v>2015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</c:numRef>
          </c:cat>
          <c:val>
            <c:numRef>
              <c:f>'Graphs_Value Added'!$F$99:$M$99</c:f>
              <c:numCache>
                <c:formatCode>General</c:formatCode>
                <c:ptCount val="4"/>
                <c:pt idx="0">
                  <c:v>22.609669443435617</c:v>
                </c:pt>
                <c:pt idx="1">
                  <c:v>24.940076408405812</c:v>
                </c:pt>
                <c:pt idx="2">
                  <c:v>26.093044188651895</c:v>
                </c:pt>
                <c:pt idx="3">
                  <c:v>26.839547339121069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964-47F4-AB5F-46F0DCD074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37837704"/>
        <c:axId val="537841640"/>
      </c:barChart>
      <c:catAx>
        <c:axId val="537837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537841640"/>
        <c:crosses val="autoZero"/>
        <c:auto val="1"/>
        <c:lblAlgn val="ctr"/>
        <c:lblOffset val="100"/>
        <c:noMultiLvlLbl val="0"/>
      </c:catAx>
      <c:valAx>
        <c:axId val="537841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/>
                  <a:t>Industrial Value Added (in billion €'13)</a:t>
                </a:r>
              </a:p>
            </c:rich>
          </c:tx>
          <c:layout>
            <c:manualLayout>
              <c:xMode val="edge"/>
              <c:yMode val="edge"/>
              <c:x val="2.7114967462039046E-2"/>
              <c:y val="2.182322280137517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537837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414023311954473"/>
          <c:y val="5.0925925925925923E-2"/>
          <c:w val="0.5012495380095523"/>
          <c:h val="0.73470472440944878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Sheet1!$R$2</c:f>
              <c:strCache>
                <c:ptCount val="1"/>
                <c:pt idx="0">
                  <c:v>2050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Sheet1!$O$3:$O$9</c:f>
              <c:strCache>
                <c:ptCount val="7"/>
                <c:pt idx="0">
                  <c:v>Aluminium primary</c:v>
                </c:pt>
                <c:pt idx="1">
                  <c:v>Aluminium secondary</c:v>
                </c:pt>
                <c:pt idx="2">
                  <c:v>Flat glass</c:v>
                </c:pt>
                <c:pt idx="3">
                  <c:v>Container glass</c:v>
                </c:pt>
                <c:pt idx="4">
                  <c:v>Ammonia</c:v>
                </c:pt>
                <c:pt idx="5">
                  <c:v>Ethylene</c:v>
                </c:pt>
                <c:pt idx="6">
                  <c:v>Methanol</c:v>
                </c:pt>
              </c:strCache>
            </c:strRef>
          </c:cat>
          <c:val>
            <c:numRef>
              <c:f>Sheet1!$R$3:$R$9</c:f>
              <c:numCache>
                <c:formatCode>#,##0</c:formatCode>
                <c:ptCount val="7"/>
                <c:pt idx="0">
                  <c:v>2398</c:v>
                </c:pt>
                <c:pt idx="1">
                  <c:v>3438</c:v>
                </c:pt>
                <c:pt idx="2">
                  <c:v>13387</c:v>
                </c:pt>
                <c:pt idx="3">
                  <c:v>14149</c:v>
                </c:pt>
                <c:pt idx="4">
                  <c:v>18137</c:v>
                </c:pt>
                <c:pt idx="5">
                  <c:v>18306</c:v>
                </c:pt>
                <c:pt idx="6">
                  <c:v>1812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C9-4245-864B-0CC8B91D051B}"/>
            </c:ext>
          </c:extLst>
        </c:ser>
        <c:ser>
          <c:idx val="2"/>
          <c:order val="1"/>
          <c:tx>
            <c:strRef>
              <c:f>Sheet1!$Q$2</c:f>
              <c:strCache>
                <c:ptCount val="1"/>
                <c:pt idx="0">
                  <c:v>2030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Sheet1!$Q$3:$Q$9</c:f>
              <c:numCache>
                <c:formatCode>#,##0</c:formatCode>
                <c:ptCount val="7"/>
                <c:pt idx="0">
                  <c:v>2422</c:v>
                </c:pt>
                <c:pt idx="1">
                  <c:v>3488</c:v>
                </c:pt>
                <c:pt idx="2">
                  <c:v>12846</c:v>
                </c:pt>
                <c:pt idx="3">
                  <c:v>15844</c:v>
                </c:pt>
                <c:pt idx="4">
                  <c:v>18146</c:v>
                </c:pt>
                <c:pt idx="5">
                  <c:v>18091</c:v>
                </c:pt>
                <c:pt idx="6">
                  <c:v>1725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C9-4245-864B-0CC8B91D051B}"/>
            </c:ext>
          </c:extLst>
        </c:ser>
        <c:ser>
          <c:idx val="0"/>
          <c:order val="2"/>
          <c:tx>
            <c:strRef>
              <c:f>Sheet1!$P$2</c:f>
              <c:strCache>
                <c:ptCount val="1"/>
                <c:pt idx="0">
                  <c:v>2015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Sheet1!$O$3:$O$9</c:f>
              <c:strCache>
                <c:ptCount val="7"/>
                <c:pt idx="0">
                  <c:v>Aluminium primary</c:v>
                </c:pt>
                <c:pt idx="1">
                  <c:v>Aluminium secondary</c:v>
                </c:pt>
                <c:pt idx="2">
                  <c:v>Flat glass</c:v>
                </c:pt>
                <c:pt idx="3">
                  <c:v>Container glass</c:v>
                </c:pt>
                <c:pt idx="4">
                  <c:v>Ammonia</c:v>
                </c:pt>
                <c:pt idx="5">
                  <c:v>Ethylene</c:v>
                </c:pt>
                <c:pt idx="6">
                  <c:v>Methanol</c:v>
                </c:pt>
              </c:strCache>
            </c:strRef>
          </c:cat>
          <c:val>
            <c:numRef>
              <c:f>Sheet1!$P$3:$P$9</c:f>
              <c:numCache>
                <c:formatCode>#,##0</c:formatCode>
                <c:ptCount val="7"/>
                <c:pt idx="0">
                  <c:v>2242</c:v>
                </c:pt>
                <c:pt idx="1">
                  <c:v>3300</c:v>
                </c:pt>
                <c:pt idx="2">
                  <c:v>11617</c:v>
                </c:pt>
                <c:pt idx="3">
                  <c:v>15317</c:v>
                </c:pt>
                <c:pt idx="4">
                  <c:v>17394</c:v>
                </c:pt>
                <c:pt idx="5">
                  <c:v>16810</c:v>
                </c:pt>
                <c:pt idx="6">
                  <c:v>1438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0C9-4245-864B-0CC8B91D05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68717568"/>
        <c:axId val="468717896"/>
      </c:barChart>
      <c:catAx>
        <c:axId val="468717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68717896"/>
        <c:crosses val="autoZero"/>
        <c:auto val="1"/>
        <c:lblAlgn val="ctr"/>
        <c:lblOffset val="100"/>
        <c:noMultiLvlLbl val="0"/>
      </c:catAx>
      <c:valAx>
        <c:axId val="468717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68717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555590986200876"/>
          <c:y val="6.0185185185185182E-2"/>
          <c:w val="0.57222931847432812"/>
          <c:h val="0.69365412656751235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Sheet1!$M$6</c:f>
              <c:strCache>
                <c:ptCount val="1"/>
                <c:pt idx="0">
                  <c:v>2050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Sheet1!$J$7:$J$11</c:f>
              <c:strCache>
                <c:ptCount val="5"/>
                <c:pt idx="0">
                  <c:v>BF/BOF steel</c:v>
                </c:pt>
                <c:pt idx="1">
                  <c:v>EAF steel</c:v>
                </c:pt>
                <c:pt idx="2">
                  <c:v>Pig iron</c:v>
                </c:pt>
                <c:pt idx="3">
                  <c:v>Cement</c:v>
                </c:pt>
                <c:pt idx="4">
                  <c:v>Paper</c:v>
                </c:pt>
              </c:strCache>
            </c:strRef>
          </c:cat>
          <c:val>
            <c:numRef>
              <c:f>Sheet1!$M$7:$M$11</c:f>
              <c:numCache>
                <c:formatCode>#,##0</c:formatCode>
                <c:ptCount val="5"/>
                <c:pt idx="0">
                  <c:v>103989</c:v>
                </c:pt>
                <c:pt idx="1">
                  <c:v>77575</c:v>
                </c:pt>
                <c:pt idx="2">
                  <c:v>96772</c:v>
                </c:pt>
                <c:pt idx="3">
                  <c:v>204500</c:v>
                </c:pt>
                <c:pt idx="4">
                  <c:v>101041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E9-4947-8D72-7F4B42F5ABAB}"/>
            </c:ext>
          </c:extLst>
        </c:ser>
        <c:ser>
          <c:idx val="2"/>
          <c:order val="1"/>
          <c:tx>
            <c:strRef>
              <c:f>Sheet1!$L$6</c:f>
              <c:strCache>
                <c:ptCount val="1"/>
                <c:pt idx="0">
                  <c:v>2030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val>
            <c:numRef>
              <c:f>Sheet1!$L$7:$L$11</c:f>
              <c:numCache>
                <c:formatCode>#,##0</c:formatCode>
                <c:ptCount val="5"/>
                <c:pt idx="0">
                  <c:v>104949</c:v>
                </c:pt>
                <c:pt idx="1">
                  <c:v>71327</c:v>
                </c:pt>
                <c:pt idx="2">
                  <c:v>97396</c:v>
                </c:pt>
                <c:pt idx="3">
                  <c:v>200917</c:v>
                </c:pt>
                <c:pt idx="4">
                  <c:v>99226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E9-4947-8D72-7F4B42F5ABAB}"/>
            </c:ext>
          </c:extLst>
        </c:ser>
        <c:ser>
          <c:idx val="0"/>
          <c:order val="2"/>
          <c:tx>
            <c:strRef>
              <c:f>Sheet1!$K$6</c:f>
              <c:strCache>
                <c:ptCount val="1"/>
                <c:pt idx="0">
                  <c:v>2015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Sheet1!$J$7:$J$11</c:f>
              <c:strCache>
                <c:ptCount val="5"/>
                <c:pt idx="0">
                  <c:v>BF/BOF steel</c:v>
                </c:pt>
                <c:pt idx="1">
                  <c:v>EAF steel</c:v>
                </c:pt>
                <c:pt idx="2">
                  <c:v>Pig iron</c:v>
                </c:pt>
                <c:pt idx="3">
                  <c:v>Cement</c:v>
                </c:pt>
                <c:pt idx="4">
                  <c:v>Paper</c:v>
                </c:pt>
              </c:strCache>
            </c:strRef>
          </c:cat>
          <c:val>
            <c:numRef>
              <c:f>Sheet1!$K$7:$K$11</c:f>
              <c:numCache>
                <c:formatCode>#,##0</c:formatCode>
                <c:ptCount val="5"/>
                <c:pt idx="0">
                  <c:v>100864</c:v>
                </c:pt>
                <c:pt idx="1">
                  <c:v>65429</c:v>
                </c:pt>
                <c:pt idx="2">
                  <c:v>93596</c:v>
                </c:pt>
                <c:pt idx="3">
                  <c:v>168170</c:v>
                </c:pt>
                <c:pt idx="4">
                  <c:v>91505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9E9-4947-8D72-7F4B42F5AB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82834392"/>
        <c:axId val="482834720"/>
      </c:barChart>
      <c:catAx>
        <c:axId val="482834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82834720"/>
        <c:crosses val="autoZero"/>
        <c:auto val="1"/>
        <c:lblAlgn val="ctr"/>
        <c:lblOffset val="100"/>
        <c:noMultiLvlLbl val="0"/>
      </c:catAx>
      <c:valAx>
        <c:axId val="4828347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dirty="0"/>
                  <a:t>kt</a:t>
                </a:r>
              </a:p>
            </c:rich>
          </c:tx>
          <c:layout>
            <c:manualLayout>
              <c:xMode val="edge"/>
              <c:yMode val="edge"/>
              <c:x val="0.92113472411776176"/>
              <c:y val="0.86822251385243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82834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352394475280755"/>
          <c:y val="5.0925925925925923E-2"/>
          <c:w val="0.76389124235774553"/>
          <c:h val="0.8416746864975212"/>
        </c:manualLayout>
      </c:layout>
      <c:lineChart>
        <c:grouping val="standard"/>
        <c:varyColors val="0"/>
        <c:ser>
          <c:idx val="0"/>
          <c:order val="0"/>
          <c:tx>
            <c:strRef>
              <c:f>'Total Energy Use'!$A$31</c:f>
              <c:strCache>
                <c:ptCount val="1"/>
                <c:pt idx="0">
                  <c:v>Reference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'Total Energy Use'!$H$2:$O$2</c:f>
              <c:numCache>
                <c:formatCode>General</c:formatCode>
                <c:ptCount val="8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  <c:pt idx="6">
                  <c:v>2045</c:v>
                </c:pt>
                <c:pt idx="7">
                  <c:v>2050</c:v>
                </c:pt>
              </c:numCache>
            </c:numRef>
          </c:cat>
          <c:val>
            <c:numRef>
              <c:f>'Total Energy Use'!$H$31:$O$31</c:f>
              <c:numCache>
                <c:formatCode>General</c:formatCode>
                <c:ptCount val="8"/>
                <c:pt idx="0">
                  <c:v>11928.745341717975</c:v>
                </c:pt>
                <c:pt idx="1">
                  <c:v>12523.588112362486</c:v>
                </c:pt>
                <c:pt idx="2">
                  <c:v>12041.647027801555</c:v>
                </c:pt>
                <c:pt idx="3">
                  <c:v>11431.947833854492</c:v>
                </c:pt>
                <c:pt idx="4">
                  <c:v>10750.600963818501</c:v>
                </c:pt>
                <c:pt idx="5">
                  <c:v>10496.844759305541</c:v>
                </c:pt>
                <c:pt idx="6">
                  <c:v>10522.26949066419</c:v>
                </c:pt>
                <c:pt idx="7">
                  <c:v>10594.007453117629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938-4450-B6B5-3302B259A882}"/>
            </c:ext>
          </c:extLst>
        </c:ser>
        <c:ser>
          <c:idx val="1"/>
          <c:order val="1"/>
          <c:tx>
            <c:strRef>
              <c:f>'Total Energy Use'!$A$62</c:f>
              <c:strCache>
                <c:ptCount val="1"/>
                <c:pt idx="0">
                  <c:v>Frozen Efficiency</c:v>
                </c:pt>
              </c:strCache>
            </c:strRef>
          </c:tx>
          <c:spPr>
            <a:ln w="317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'Total Energy Use'!$H$2:$O$2</c:f>
              <c:numCache>
                <c:formatCode>General</c:formatCode>
                <c:ptCount val="8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  <c:pt idx="6">
                  <c:v>2045</c:v>
                </c:pt>
                <c:pt idx="7">
                  <c:v>2050</c:v>
                </c:pt>
              </c:numCache>
            </c:numRef>
          </c:cat>
          <c:val>
            <c:numRef>
              <c:f>'Total Energy Use'!$H$62:$O$62</c:f>
              <c:numCache>
                <c:formatCode>General</c:formatCode>
                <c:ptCount val="8"/>
                <c:pt idx="0">
                  <c:v>11928.745341717975</c:v>
                </c:pt>
                <c:pt idx="1">
                  <c:v>12881.824153819642</c:v>
                </c:pt>
                <c:pt idx="2">
                  <c:v>13131.100669745372</c:v>
                </c:pt>
                <c:pt idx="3">
                  <c:v>13501.791772803159</c:v>
                </c:pt>
                <c:pt idx="4">
                  <c:v>13871.149798977292</c:v>
                </c:pt>
                <c:pt idx="5">
                  <c:v>14202.054365105718</c:v>
                </c:pt>
                <c:pt idx="6">
                  <c:v>14494.104857141243</c:v>
                </c:pt>
                <c:pt idx="7">
                  <c:v>14758.360567299367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938-4450-B6B5-3302B259A882}"/>
            </c:ext>
          </c:extLst>
        </c:ser>
        <c:ser>
          <c:idx val="2"/>
          <c:order val="2"/>
          <c:tx>
            <c:strRef>
              <c:f>'Total Energy Use'!$A$95</c:f>
              <c:strCache>
                <c:ptCount val="1"/>
                <c:pt idx="0">
                  <c:v>Frozen Efficiency (with material eff.)</c:v>
                </c:pt>
              </c:strCache>
            </c:strRef>
          </c:tx>
          <c:spPr>
            <a:ln w="317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numRef>
              <c:f>'Total Energy Use'!$H$2:$O$2</c:f>
              <c:numCache>
                <c:formatCode>General</c:formatCode>
                <c:ptCount val="8"/>
                <c:pt idx="0">
                  <c:v>2015</c:v>
                </c:pt>
                <c:pt idx="1">
                  <c:v>2020</c:v>
                </c:pt>
                <c:pt idx="2">
                  <c:v>2025</c:v>
                </c:pt>
                <c:pt idx="3">
                  <c:v>2030</c:v>
                </c:pt>
                <c:pt idx="4">
                  <c:v>2035</c:v>
                </c:pt>
                <c:pt idx="5">
                  <c:v>2040</c:v>
                </c:pt>
                <c:pt idx="6">
                  <c:v>2045</c:v>
                </c:pt>
                <c:pt idx="7">
                  <c:v>2050</c:v>
                </c:pt>
              </c:numCache>
            </c:numRef>
          </c:cat>
          <c:val>
            <c:numRef>
              <c:f>'Total Energy Use'!$H$95:$O$95</c:f>
              <c:numCache>
                <c:formatCode>General</c:formatCode>
                <c:ptCount val="8"/>
                <c:pt idx="0">
                  <c:v>11928.745341717975</c:v>
                </c:pt>
                <c:pt idx="1">
                  <c:v>12847.575030055594</c:v>
                </c:pt>
                <c:pt idx="2">
                  <c:v>13047.836024390217</c:v>
                </c:pt>
                <c:pt idx="3">
                  <c:v>13342.51476977966</c:v>
                </c:pt>
                <c:pt idx="4">
                  <c:v>13581.130574333716</c:v>
                </c:pt>
                <c:pt idx="5">
                  <c:v>13835.476846835096</c:v>
                </c:pt>
                <c:pt idx="6">
                  <c:v>14056.810350796011</c:v>
                </c:pt>
                <c:pt idx="7">
                  <c:v>14251.984382518755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938-4450-B6B5-3302B259A8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84908584"/>
        <c:axId val="1084903008"/>
      </c:lineChart>
      <c:catAx>
        <c:axId val="1084908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084903008"/>
        <c:crosses val="autoZero"/>
        <c:auto val="1"/>
        <c:lblAlgn val="ctr"/>
        <c:lblOffset val="100"/>
        <c:noMultiLvlLbl val="0"/>
      </c:catAx>
      <c:valAx>
        <c:axId val="1084903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/>
                  <a:t>Final energy demand (PJ)</a:t>
                </a:r>
              </a:p>
            </c:rich>
          </c:tx>
          <c:layout>
            <c:manualLayout>
              <c:xMode val="edge"/>
              <c:yMode val="edge"/>
              <c:x val="1.4930415657988695E-2"/>
              <c:y val="2.018247113417304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084908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860918769222753"/>
          <c:y val="0.72235239282714192"/>
          <c:w val="0.79139081230777231"/>
          <c:h val="0.1304553742640601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1200"/>
      </a:pPr>
      <a:endParaRPr lang="nl-N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990642365766256"/>
          <c:y val="2.9641709596199023E-2"/>
          <c:w val="0.60645229825682812"/>
          <c:h val="0.6627097752915520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Sheet3!$AL$9</c:f>
              <c:strCache>
                <c:ptCount val="1"/>
                <c:pt idx="0">
                  <c:v>Chemicals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Sheet3!$AM$7:$AQ$8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Sheet3!$AM$9:$AQ$9</c:f>
              <c:numCache>
                <c:formatCode>General</c:formatCode>
                <c:ptCount val="5"/>
                <c:pt idx="0">
                  <c:v>2134.0461719581958</c:v>
                </c:pt>
                <c:pt idx="1">
                  <c:v>1874.1390856703097</c:v>
                </c:pt>
                <c:pt idx="2">
                  <c:v>2350.0404788293504</c:v>
                </c:pt>
                <c:pt idx="3">
                  <c:v>1571.5674721311268</c:v>
                </c:pt>
                <c:pt idx="4">
                  <c:v>2466.134613254645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88-4C9D-8A07-D302C81B1512}"/>
            </c:ext>
          </c:extLst>
        </c:ser>
        <c:ser>
          <c:idx val="1"/>
          <c:order val="1"/>
          <c:tx>
            <c:strRef>
              <c:f>Sheet3!$AL$10</c:f>
              <c:strCache>
                <c:ptCount val="1"/>
                <c:pt idx="0">
                  <c:v>Iron and steel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Sheet3!$AM$7:$AQ$8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Sheet3!$AM$10:$AQ$10</c:f>
              <c:numCache>
                <c:formatCode>General</c:formatCode>
                <c:ptCount val="5"/>
                <c:pt idx="0">
                  <c:v>2113.2623430743647</c:v>
                </c:pt>
                <c:pt idx="1">
                  <c:v>2150.9376413835698</c:v>
                </c:pt>
                <c:pt idx="2">
                  <c:v>2193.820264350908</c:v>
                </c:pt>
                <c:pt idx="3">
                  <c:v>1826.7906739285309</c:v>
                </c:pt>
                <c:pt idx="4">
                  <c:v>2225.491157903672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88-4C9D-8A07-D302C81B1512}"/>
            </c:ext>
          </c:extLst>
        </c:ser>
        <c:ser>
          <c:idx val="2"/>
          <c:order val="2"/>
          <c:tx>
            <c:strRef>
              <c:f>Sheet3!$AL$11</c:f>
              <c:strCache>
                <c:ptCount val="1"/>
                <c:pt idx="0">
                  <c:v>Non-metallic minerals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Sheet3!$AM$7:$AQ$8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Sheet3!$AM$11:$AQ$11</c:f>
              <c:numCache>
                <c:formatCode>General</c:formatCode>
                <c:ptCount val="5"/>
                <c:pt idx="0">
                  <c:v>1519.9468858377595</c:v>
                </c:pt>
                <c:pt idx="1">
                  <c:v>1395.5343411980348</c:v>
                </c:pt>
                <c:pt idx="2">
                  <c:v>1830.2737964748692</c:v>
                </c:pt>
                <c:pt idx="3">
                  <c:v>1293.9920966898287</c:v>
                </c:pt>
                <c:pt idx="4">
                  <c:v>1866.3411738858113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588-4C9D-8A07-D302C81B1512}"/>
            </c:ext>
          </c:extLst>
        </c:ser>
        <c:ser>
          <c:idx val="3"/>
          <c:order val="3"/>
          <c:tx>
            <c:strRef>
              <c:f>Sheet3!$AL$12</c:f>
              <c:strCache>
                <c:ptCount val="1"/>
                <c:pt idx="0">
                  <c:v>Paper and pulp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Sheet3!$AM$7:$AQ$8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Sheet3!$AM$12:$AQ$12</c:f>
              <c:numCache>
                <c:formatCode>General</c:formatCode>
                <c:ptCount val="5"/>
                <c:pt idx="0">
                  <c:v>1468.4618896884647</c:v>
                </c:pt>
                <c:pt idx="1">
                  <c:v>1332.9847617233236</c:v>
                </c:pt>
                <c:pt idx="2">
                  <c:v>1590.7291150322569</c:v>
                </c:pt>
                <c:pt idx="3">
                  <c:v>1039.8810958769607</c:v>
                </c:pt>
                <c:pt idx="4">
                  <c:v>1620.2068809919951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588-4C9D-8A07-D302C81B1512}"/>
            </c:ext>
          </c:extLst>
        </c:ser>
        <c:ser>
          <c:idx val="4"/>
          <c:order val="4"/>
          <c:tx>
            <c:strRef>
              <c:f>Sheet3!$AL$13</c:f>
              <c:strCache>
                <c:ptCount val="1"/>
                <c:pt idx="0">
                  <c:v>Non-ferrous metals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Sheet3!$AM$7:$AQ$8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Sheet3!$AM$13:$AQ$13</c:f>
              <c:numCache>
                <c:formatCode>General</c:formatCode>
                <c:ptCount val="5"/>
                <c:pt idx="0">
                  <c:v>413.968170489606</c:v>
                </c:pt>
                <c:pt idx="1">
                  <c:v>360.53967860336866</c:v>
                </c:pt>
                <c:pt idx="2">
                  <c:v>446.70444328922395</c:v>
                </c:pt>
                <c:pt idx="3">
                  <c:v>342.83831157677338</c:v>
                </c:pt>
                <c:pt idx="4">
                  <c:v>445.41444502556817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588-4C9D-8A07-D302C81B1512}"/>
            </c:ext>
          </c:extLst>
        </c:ser>
        <c:ser>
          <c:idx val="5"/>
          <c:order val="5"/>
          <c:tx>
            <c:strRef>
              <c:f>Sheet3!$AL$14</c:f>
              <c:strCache>
                <c:ptCount val="1"/>
                <c:pt idx="0">
                  <c:v>Others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multiLvlStrRef>
              <c:f>Sheet3!$AM$7:$AQ$8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Sheet3!$AM$14:$AQ$14</c:f>
              <c:numCache>
                <c:formatCode>General</c:formatCode>
                <c:ptCount val="5"/>
                <c:pt idx="0">
                  <c:v>4279.0598806695862</c:v>
                </c:pt>
                <c:pt idx="1">
                  <c:v>4317.812325275886</c:v>
                </c:pt>
                <c:pt idx="2">
                  <c:v>5090.2236748265541</c:v>
                </c:pt>
                <c:pt idx="3">
                  <c:v>4518.9378029144063</c:v>
                </c:pt>
                <c:pt idx="4">
                  <c:v>6134.7722962376738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588-4C9D-8A07-D302C81B15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3156424"/>
        <c:axId val="453162984"/>
      </c:barChart>
      <c:catAx>
        <c:axId val="453156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53162984"/>
        <c:crosses val="autoZero"/>
        <c:auto val="1"/>
        <c:lblAlgn val="ctr"/>
        <c:lblOffset val="100"/>
        <c:noMultiLvlLbl val="0"/>
      </c:catAx>
      <c:valAx>
        <c:axId val="453162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/>
                  <a:t>Final Energy demand (PJ)</a:t>
                </a:r>
              </a:p>
            </c:rich>
          </c:tx>
          <c:layout>
            <c:manualLayout>
              <c:xMode val="edge"/>
              <c:yMode val="edge"/>
              <c:x val="6.2040466993738795E-3"/>
              <c:y val="1.286454880602068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453156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72251517975079"/>
          <c:y val="2.7286824370317951E-2"/>
          <c:w val="0.84512763277802228"/>
          <c:h val="0.58896411737460164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'Total Energy Use'!$AZ$21</c:f>
              <c:strCache>
                <c:ptCount val="1"/>
                <c:pt idx="0">
                  <c:v>Germany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'Total Energy Use'!$BA$19:$BE$20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'Total Energy Use'!$BA$21:$BE$21</c:f>
              <c:numCache>
                <c:formatCode>General</c:formatCode>
                <c:ptCount val="5"/>
                <c:pt idx="0">
                  <c:v>2600.94535076482</c:v>
                </c:pt>
                <c:pt idx="1">
                  <c:v>2535.8387901416863</c:v>
                </c:pt>
                <c:pt idx="2">
                  <c:v>2984.197037492344</c:v>
                </c:pt>
                <c:pt idx="3">
                  <c:v>2171.3236942386452</c:v>
                </c:pt>
                <c:pt idx="4">
                  <c:v>3189.7049642407533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E4B-458F-A0A3-142C702F6230}"/>
            </c:ext>
          </c:extLst>
        </c:ser>
        <c:ser>
          <c:idx val="2"/>
          <c:order val="1"/>
          <c:tx>
            <c:strRef>
              <c:f>'Total Energy Use'!$AZ$22</c:f>
              <c:strCache>
                <c:ptCount val="1"/>
                <c:pt idx="0">
                  <c:v>France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'Total Energy Use'!$BA$19:$BE$20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'Total Energy Use'!$BA$22:$BE$22</c:f>
              <c:numCache>
                <c:formatCode>General</c:formatCode>
                <c:ptCount val="5"/>
                <c:pt idx="0">
                  <c:v>1271.0086015889658</c:v>
                </c:pt>
                <c:pt idx="1">
                  <c:v>1232.9403616264508</c:v>
                </c:pt>
                <c:pt idx="2">
                  <c:v>1472.3580131277763</c:v>
                </c:pt>
                <c:pt idx="3">
                  <c:v>1178.7255012864516</c:v>
                </c:pt>
                <c:pt idx="4">
                  <c:v>1686.8931072147805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E4B-458F-A0A3-142C702F6230}"/>
            </c:ext>
          </c:extLst>
        </c:ser>
        <c:ser>
          <c:idx val="3"/>
          <c:order val="2"/>
          <c:tx>
            <c:strRef>
              <c:f>'Total Energy Use'!$AZ$23</c:f>
              <c:strCache>
                <c:ptCount val="1"/>
                <c:pt idx="0">
                  <c:v>Italy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'Total Energy Use'!$BA$19:$BE$20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'Total Energy Use'!$BA$23:$BE$23</c:f>
              <c:numCache>
                <c:formatCode>General</c:formatCode>
                <c:ptCount val="5"/>
                <c:pt idx="0">
                  <c:v>1171.0972777163277</c:v>
                </c:pt>
                <c:pt idx="1">
                  <c:v>1024.7514679281785</c:v>
                </c:pt>
                <c:pt idx="2">
                  <c:v>1288.4011502458352</c:v>
                </c:pt>
                <c:pt idx="3">
                  <c:v>1005.5490559507843</c:v>
                </c:pt>
                <c:pt idx="4">
                  <c:v>1394.1931245048258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4B-458F-A0A3-142C702F6230}"/>
            </c:ext>
          </c:extLst>
        </c:ser>
        <c:ser>
          <c:idx val="4"/>
          <c:order val="3"/>
          <c:tx>
            <c:strRef>
              <c:f>'Total Energy Use'!$AZ$24</c:f>
              <c:strCache>
                <c:ptCount val="1"/>
                <c:pt idx="0">
                  <c:v>UK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'Total Energy Use'!$BA$19:$BE$20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'Total Energy Use'!$BA$24:$BE$24</c:f>
              <c:numCache>
                <c:formatCode>General</c:formatCode>
                <c:ptCount val="5"/>
                <c:pt idx="0">
                  <c:v>1065.3989508402481</c:v>
                </c:pt>
                <c:pt idx="1">
                  <c:v>879.91362753620376</c:v>
                </c:pt>
                <c:pt idx="2">
                  <c:v>1233.0024680682761</c:v>
                </c:pt>
                <c:pt idx="3">
                  <c:v>815.27835086396681</c:v>
                </c:pt>
                <c:pt idx="4">
                  <c:v>1299.4884124784151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E4B-458F-A0A3-142C702F6230}"/>
            </c:ext>
          </c:extLst>
        </c:ser>
        <c:ser>
          <c:idx val="5"/>
          <c:order val="4"/>
          <c:tx>
            <c:strRef>
              <c:f>'Total Energy Use'!$AZ$25</c:f>
              <c:strCache>
                <c:ptCount val="1"/>
                <c:pt idx="0">
                  <c:v>Spain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'Total Energy Use'!$BA$19:$BE$20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'Total Energy Use'!$BA$25:$BE$25</c:f>
              <c:numCache>
                <c:formatCode>General</c:formatCode>
                <c:ptCount val="5"/>
                <c:pt idx="0">
                  <c:v>891.42920885114097</c:v>
                </c:pt>
                <c:pt idx="1">
                  <c:v>877.07273138840333</c:v>
                </c:pt>
                <c:pt idx="2">
                  <c:v>1002.9176921020951</c:v>
                </c:pt>
                <c:pt idx="3">
                  <c:v>820.93450701601057</c:v>
                </c:pt>
                <c:pt idx="4">
                  <c:v>1046.6494450507982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E4B-458F-A0A3-142C702F6230}"/>
            </c:ext>
          </c:extLst>
        </c:ser>
        <c:ser>
          <c:idx val="6"/>
          <c:order val="5"/>
          <c:tx>
            <c:strRef>
              <c:f>'Total Energy Use'!$AZ$26</c:f>
              <c:strCache>
                <c:ptCount val="1"/>
                <c:pt idx="0">
                  <c:v>Poland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hade val="51000"/>
                    <a:satMod val="130000"/>
                  </a:schemeClr>
                </a:gs>
                <a:gs pos="80000">
                  <a:schemeClr val="accent1">
                    <a:lumMod val="60000"/>
                    <a:shade val="93000"/>
                    <a:satMod val="130000"/>
                  </a:schemeClr>
                </a:gs>
                <a:gs pos="100000">
                  <a:schemeClr val="accent1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'Total Energy Use'!$BA$19:$BE$20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'Total Energy Use'!$BA$26:$BE$26</c:f>
              <c:numCache>
                <c:formatCode>General</c:formatCode>
                <c:ptCount val="5"/>
                <c:pt idx="0">
                  <c:v>696.995604291738</c:v>
                </c:pt>
                <c:pt idx="1">
                  <c:v>754.52968301638566</c:v>
                </c:pt>
                <c:pt idx="2">
                  <c:v>833.87720979278788</c:v>
                </c:pt>
                <c:pt idx="3">
                  <c:v>735.97334854069254</c:v>
                </c:pt>
                <c:pt idx="4">
                  <c:v>862.65623554076376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E4B-458F-A0A3-142C702F6230}"/>
            </c:ext>
          </c:extLst>
        </c:ser>
        <c:ser>
          <c:idx val="7"/>
          <c:order val="6"/>
          <c:tx>
            <c:strRef>
              <c:f>'Total Energy Use'!$AZ$27</c:f>
              <c:strCache>
                <c:ptCount val="1"/>
                <c:pt idx="0">
                  <c:v>Netherlands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60000"/>
                    <a:shade val="51000"/>
                    <a:satMod val="130000"/>
                  </a:schemeClr>
                </a:gs>
                <a:gs pos="80000">
                  <a:schemeClr val="accent2">
                    <a:lumMod val="60000"/>
                    <a:shade val="93000"/>
                    <a:satMod val="130000"/>
                  </a:schemeClr>
                </a:gs>
                <a:gs pos="100000">
                  <a:schemeClr val="accent2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'Total Energy Use'!$BA$19:$BE$20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'Total Energy Use'!$BA$27:$BE$27</c:f>
              <c:numCache>
                <c:formatCode>General</c:formatCode>
                <c:ptCount val="5"/>
                <c:pt idx="0">
                  <c:v>540.45548241002882</c:v>
                </c:pt>
                <c:pt idx="1">
                  <c:v>498.50407967482403</c:v>
                </c:pt>
                <c:pt idx="2">
                  <c:v>580.82838323398028</c:v>
                </c:pt>
                <c:pt idx="3">
                  <c:v>453.23621077074097</c:v>
                </c:pt>
                <c:pt idx="4">
                  <c:v>610.649472970538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E4B-458F-A0A3-142C702F6230}"/>
            </c:ext>
          </c:extLst>
        </c:ser>
        <c:ser>
          <c:idx val="8"/>
          <c:order val="7"/>
          <c:tx>
            <c:strRef>
              <c:f>'Total Energy Use'!$AZ$28</c:f>
              <c:strCache>
                <c:ptCount val="1"/>
                <c:pt idx="0">
                  <c:v>Sweden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60000"/>
                    <a:shade val="51000"/>
                    <a:satMod val="130000"/>
                  </a:schemeClr>
                </a:gs>
                <a:gs pos="80000">
                  <a:schemeClr val="accent3">
                    <a:lumMod val="60000"/>
                    <a:shade val="93000"/>
                    <a:satMod val="130000"/>
                  </a:schemeClr>
                </a:gs>
                <a:gs pos="100000">
                  <a:schemeClr val="accent3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'Total Energy Use'!$BA$19:$BE$20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'Total Energy Use'!$BA$28:$BE$28</c:f>
              <c:numCache>
                <c:formatCode>General</c:formatCode>
                <c:ptCount val="5"/>
                <c:pt idx="0">
                  <c:v>483.45829497268534</c:v>
                </c:pt>
                <c:pt idx="1">
                  <c:v>495.32938371967447</c:v>
                </c:pt>
                <c:pt idx="2">
                  <c:v>530.67391650740615</c:v>
                </c:pt>
                <c:pt idx="3">
                  <c:v>474.23544202225156</c:v>
                </c:pt>
                <c:pt idx="4">
                  <c:v>594.42555759256322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E4B-458F-A0A3-142C702F6230}"/>
            </c:ext>
          </c:extLst>
        </c:ser>
        <c:ser>
          <c:idx val="9"/>
          <c:order val="8"/>
          <c:tx>
            <c:strRef>
              <c:f>'Total Energy Use'!$AZ$29</c:f>
              <c:strCache>
                <c:ptCount val="1"/>
                <c:pt idx="0">
                  <c:v>Belgium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shade val="51000"/>
                    <a:satMod val="130000"/>
                  </a:schemeClr>
                </a:gs>
                <a:gs pos="80000">
                  <a:schemeClr val="accent4">
                    <a:lumMod val="60000"/>
                    <a:shade val="93000"/>
                    <a:satMod val="130000"/>
                  </a:schemeClr>
                </a:gs>
                <a:gs pos="100000">
                  <a:schemeClr val="accent4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'Total Energy Use'!$BA$19:$BE$20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'Total Energy Use'!$BA$29:$BE$29</c:f>
              <c:numCache>
                <c:formatCode>General</c:formatCode>
                <c:ptCount val="5"/>
                <c:pt idx="0">
                  <c:v>463.1987165351353</c:v>
                </c:pt>
                <c:pt idx="1">
                  <c:v>430.4919505364665</c:v>
                </c:pt>
                <c:pt idx="2">
                  <c:v>498.83920469475487</c:v>
                </c:pt>
                <c:pt idx="3">
                  <c:v>418.67228279798428</c:v>
                </c:pt>
                <c:pt idx="4">
                  <c:v>543.06294887020067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E4B-458F-A0A3-142C702F6230}"/>
            </c:ext>
          </c:extLst>
        </c:ser>
        <c:ser>
          <c:idx val="10"/>
          <c:order val="9"/>
          <c:tx>
            <c:strRef>
              <c:f>'Total Energy Use'!$AZ$30</c:f>
              <c:strCache>
                <c:ptCount val="1"/>
                <c:pt idx="0">
                  <c:v>Finland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shade val="51000"/>
                    <a:satMod val="130000"/>
                  </a:schemeClr>
                </a:gs>
                <a:gs pos="80000">
                  <a:schemeClr val="accent5">
                    <a:lumMod val="60000"/>
                    <a:shade val="93000"/>
                    <a:satMod val="130000"/>
                  </a:schemeClr>
                </a:gs>
                <a:gs pos="100000">
                  <a:schemeClr val="accent5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'Total Energy Use'!$BA$19:$BE$20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'Total Energy Use'!$BA$30:$BE$30</c:f>
              <c:numCache>
                <c:formatCode>General</c:formatCode>
                <c:ptCount val="5"/>
                <c:pt idx="0">
                  <c:v>445.87368536167753</c:v>
                </c:pt>
                <c:pt idx="1">
                  <c:v>395.63320533540434</c:v>
                </c:pt>
                <c:pt idx="2">
                  <c:v>480.90384866058162</c:v>
                </c:pt>
                <c:pt idx="3">
                  <c:v>344.70186728817794</c:v>
                </c:pt>
                <c:pt idx="4">
                  <c:v>510.74934489006017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1E4B-458F-A0A3-142C702F6230}"/>
            </c:ext>
          </c:extLst>
        </c:ser>
        <c:ser>
          <c:idx val="11"/>
          <c:order val="10"/>
          <c:tx>
            <c:strRef>
              <c:f>'Total Energy Use'!$AZ$31</c:f>
              <c:strCache>
                <c:ptCount val="1"/>
                <c:pt idx="0">
                  <c:v>Austria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shade val="51000"/>
                    <a:satMod val="130000"/>
                  </a:schemeClr>
                </a:gs>
                <a:gs pos="80000">
                  <a:schemeClr val="accent6">
                    <a:lumMod val="60000"/>
                    <a:shade val="93000"/>
                    <a:satMod val="130000"/>
                  </a:schemeClr>
                </a:gs>
                <a:gs pos="100000">
                  <a:schemeClr val="accent6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'Total Energy Use'!$BA$19:$BE$20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'Total Energy Use'!$BA$31:$BE$31</c:f>
              <c:numCache>
                <c:formatCode>General</c:formatCode>
                <c:ptCount val="5"/>
                <c:pt idx="0">
                  <c:v>409.87127325086908</c:v>
                </c:pt>
                <c:pt idx="1">
                  <c:v>411.46373003645158</c:v>
                </c:pt>
                <c:pt idx="2">
                  <c:v>452.97009853660899</c:v>
                </c:pt>
                <c:pt idx="3">
                  <c:v>389.39304716521605</c:v>
                </c:pt>
                <c:pt idx="4">
                  <c:v>512.2640853254004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E4B-458F-A0A3-142C702F6230}"/>
            </c:ext>
          </c:extLst>
        </c:ser>
        <c:ser>
          <c:idx val="12"/>
          <c:order val="11"/>
          <c:tx>
            <c:strRef>
              <c:f>'Total Energy Use'!$AZ$32</c:f>
              <c:strCache>
                <c:ptCount val="1"/>
                <c:pt idx="0">
                  <c:v>Czechia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80000"/>
                    <a:lumOff val="20000"/>
                    <a:shade val="51000"/>
                    <a:satMod val="130000"/>
                  </a:schemeClr>
                </a:gs>
                <a:gs pos="80000">
                  <a:schemeClr val="accent1">
                    <a:lumMod val="80000"/>
                    <a:lumOff val="20000"/>
                    <a:shade val="93000"/>
                    <a:satMod val="130000"/>
                  </a:schemeClr>
                </a:gs>
                <a:gs pos="100000">
                  <a:schemeClr val="accent1">
                    <a:lumMod val="80000"/>
                    <a:lumOff val="2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'Total Energy Use'!$BA$19:$BE$20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'Total Energy Use'!$BA$32:$BE$32</c:f>
              <c:numCache>
                <c:formatCode>General</c:formatCode>
                <c:ptCount val="5"/>
                <c:pt idx="0">
                  <c:v>329.7830235405691</c:v>
                </c:pt>
                <c:pt idx="1">
                  <c:v>332.14268247254006</c:v>
                </c:pt>
                <c:pt idx="2">
                  <c:v>391.44455685015754</c:v>
                </c:pt>
                <c:pt idx="3">
                  <c:v>323.19483703665168</c:v>
                </c:pt>
                <c:pt idx="4">
                  <c:v>443.21679907218657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1E4B-458F-A0A3-142C702F6230}"/>
            </c:ext>
          </c:extLst>
        </c:ser>
        <c:ser>
          <c:idx val="13"/>
          <c:order val="12"/>
          <c:tx>
            <c:strRef>
              <c:f>'Total Energy Use'!$AZ$33</c:f>
              <c:strCache>
                <c:ptCount val="1"/>
                <c:pt idx="0">
                  <c:v>Rest EU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lumMod val="80000"/>
                    <a:lumOff val="20000"/>
                    <a:shade val="51000"/>
                    <a:satMod val="130000"/>
                  </a:schemeClr>
                </a:gs>
                <a:gs pos="80000">
                  <a:schemeClr val="accent2">
                    <a:lumMod val="80000"/>
                    <a:lumOff val="20000"/>
                    <a:shade val="93000"/>
                    <a:satMod val="130000"/>
                  </a:schemeClr>
                </a:gs>
                <a:gs pos="100000">
                  <a:schemeClr val="accent2">
                    <a:lumMod val="80000"/>
                    <a:lumOff val="2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'Total Energy Use'!$BA$19:$BE$20</c:f>
              <c:multiLvlStrCache>
                <c:ptCount val="5"/>
                <c:lvl>
                  <c:pt idx="1">
                    <c:v>Reference</c:v>
                  </c:pt>
                  <c:pt idx="2">
                    <c:v>Frozen efficiency</c:v>
                  </c:pt>
                  <c:pt idx="3">
                    <c:v>Reference</c:v>
                  </c:pt>
                  <c:pt idx="4">
                    <c:v>Frozen efficiency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2050</c:v>
                  </c:pt>
                </c:lvl>
              </c:multiLvlStrCache>
            </c:multiLvlStrRef>
          </c:cat>
          <c:val>
            <c:numRef>
              <c:f>'Total Energy Use'!$BA$33:$BE$33</c:f>
              <c:numCache>
                <c:formatCode>General</c:formatCode>
                <c:ptCount val="5"/>
                <c:pt idx="0">
                  <c:v>1559.2298715937704</c:v>
                </c:pt>
                <c:pt idx="1">
                  <c:v>1563.336140441821</c:v>
                </c:pt>
                <c:pt idx="2">
                  <c:v>1782.7036320808002</c:v>
                </c:pt>
                <c:pt idx="3">
                  <c:v>1462.7893081400507</c:v>
                </c:pt>
                <c:pt idx="4">
                  <c:v>1858.3116132662763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E4B-458F-A0A3-142C702F62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37504200"/>
        <c:axId val="937504528"/>
      </c:barChart>
      <c:catAx>
        <c:axId val="937504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937504528"/>
        <c:crosses val="autoZero"/>
        <c:auto val="1"/>
        <c:lblAlgn val="ctr"/>
        <c:lblOffset val="100"/>
        <c:noMultiLvlLbl val="0"/>
      </c:catAx>
      <c:valAx>
        <c:axId val="937504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/>
                  <a:t>Final energy demand (PJ)</a:t>
                </a:r>
              </a:p>
            </c:rich>
          </c:tx>
          <c:layout>
            <c:manualLayout>
              <c:xMode val="edge"/>
              <c:yMode val="edge"/>
              <c:x val="1.6047018830058469E-3"/>
              <c:y val="3.3681170476527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937504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2240049967746226E-3"/>
          <c:y val="0.80182385426359071"/>
          <c:w val="0.99877599500322534"/>
          <c:h val="0.198176145736409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/>
      </a:pPr>
      <a:endParaRPr lang="nl-NL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41252060657567"/>
          <c:y val="5.1377860812704346E-2"/>
          <c:w val="0.826978896818652"/>
          <c:h val="0.451480101652403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'Temperature graphs'!$N$27</c:f>
              <c:strCache>
                <c:ptCount val="1"/>
                <c:pt idx="0">
                  <c:v>&lt;100°C_heating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'Temperature graphs'!$C$28:$D$34</c:f>
              <c:multiLvlStrCache>
                <c:ptCount val="7"/>
                <c:lvl>
                  <c:pt idx="1">
                    <c:v>Frozen efficiency</c:v>
                  </c:pt>
                  <c:pt idx="2">
                    <c:v>Reference</c:v>
                  </c:pt>
                  <c:pt idx="3">
                    <c:v>Frozen efficiency</c:v>
                  </c:pt>
                  <c:pt idx="4">
                    <c:v>Reference</c:v>
                  </c:pt>
                  <c:pt idx="5">
                    <c:v>Frozen efficiency</c:v>
                  </c:pt>
                  <c:pt idx="6">
                    <c:v>Reference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2040</c:v>
                  </c:pt>
                  <c:pt idx="5">
                    <c:v>2050</c:v>
                  </c:pt>
                </c:lvl>
              </c:multiLvlStrCache>
            </c:multiLvlStrRef>
          </c:cat>
          <c:val>
            <c:numRef>
              <c:f>'Temperature graphs'!$N$28:$N$34</c:f>
              <c:numCache>
                <c:formatCode>General</c:formatCode>
                <c:ptCount val="7"/>
                <c:pt idx="0">
                  <c:v>442.40990620946792</c:v>
                </c:pt>
                <c:pt idx="1">
                  <c:v>525.86197010409205</c:v>
                </c:pt>
                <c:pt idx="2">
                  <c:v>419.80915775460727</c:v>
                </c:pt>
                <c:pt idx="3">
                  <c:v>574.12252602464002</c:v>
                </c:pt>
                <c:pt idx="4">
                  <c:v>380.96625123836213</c:v>
                </c:pt>
                <c:pt idx="5">
                  <c:v>610.76624464218366</c:v>
                </c:pt>
                <c:pt idx="6">
                  <c:v>386.8781573061645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D3-47E6-B351-E465CD723558}"/>
            </c:ext>
          </c:extLst>
        </c:ser>
        <c:ser>
          <c:idx val="1"/>
          <c:order val="1"/>
          <c:tx>
            <c:strRef>
              <c:f>'Temperature graphs'!$O$27</c:f>
              <c:strCache>
                <c:ptCount val="1"/>
                <c:pt idx="0">
                  <c:v>100-200°C_heating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'Temperature graphs'!$C$28:$D$34</c:f>
              <c:multiLvlStrCache>
                <c:ptCount val="7"/>
                <c:lvl>
                  <c:pt idx="1">
                    <c:v>Frozen efficiency</c:v>
                  </c:pt>
                  <c:pt idx="2">
                    <c:v>Reference</c:v>
                  </c:pt>
                  <c:pt idx="3">
                    <c:v>Frozen efficiency</c:v>
                  </c:pt>
                  <c:pt idx="4">
                    <c:v>Reference</c:v>
                  </c:pt>
                  <c:pt idx="5">
                    <c:v>Frozen efficiency</c:v>
                  </c:pt>
                  <c:pt idx="6">
                    <c:v>Reference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2040</c:v>
                  </c:pt>
                  <c:pt idx="5">
                    <c:v>2050</c:v>
                  </c:pt>
                </c:lvl>
              </c:multiLvlStrCache>
            </c:multiLvlStrRef>
          </c:cat>
          <c:val>
            <c:numRef>
              <c:f>'Temperature graphs'!$O$28:$O$34</c:f>
              <c:numCache>
                <c:formatCode>General</c:formatCode>
                <c:ptCount val="7"/>
                <c:pt idx="0">
                  <c:v>2082.8264958156565</c:v>
                </c:pt>
                <c:pt idx="1">
                  <c:v>2347.2281858594574</c:v>
                </c:pt>
                <c:pt idx="2">
                  <c:v>1879.3487260585844</c:v>
                </c:pt>
                <c:pt idx="3">
                  <c:v>2467.0649892058318</c:v>
                </c:pt>
                <c:pt idx="4">
                  <c:v>1588.9026661060559</c:v>
                </c:pt>
                <c:pt idx="5">
                  <c:v>2561.84374099563</c:v>
                </c:pt>
                <c:pt idx="6">
                  <c:v>1546.8111631313629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D3-47E6-B351-E465CD723558}"/>
            </c:ext>
          </c:extLst>
        </c:ser>
        <c:ser>
          <c:idx val="2"/>
          <c:order val="2"/>
          <c:tx>
            <c:strRef>
              <c:f>'Temperature graphs'!$P$27</c:f>
              <c:strCache>
                <c:ptCount val="1"/>
                <c:pt idx="0">
                  <c:v>200-500°C_heating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'Temperature graphs'!$C$28:$D$34</c:f>
              <c:multiLvlStrCache>
                <c:ptCount val="7"/>
                <c:lvl>
                  <c:pt idx="1">
                    <c:v>Frozen efficiency</c:v>
                  </c:pt>
                  <c:pt idx="2">
                    <c:v>Reference</c:v>
                  </c:pt>
                  <c:pt idx="3">
                    <c:v>Frozen efficiency</c:v>
                  </c:pt>
                  <c:pt idx="4">
                    <c:v>Reference</c:v>
                  </c:pt>
                  <c:pt idx="5">
                    <c:v>Frozen efficiency</c:v>
                  </c:pt>
                  <c:pt idx="6">
                    <c:v>Reference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2040</c:v>
                  </c:pt>
                  <c:pt idx="5">
                    <c:v>2050</c:v>
                  </c:pt>
                </c:lvl>
              </c:multiLvlStrCache>
            </c:multiLvlStrRef>
          </c:cat>
          <c:val>
            <c:numRef>
              <c:f>'Temperature graphs'!$P$28:$P$34</c:f>
              <c:numCache>
                <c:formatCode>General</c:formatCode>
                <c:ptCount val="7"/>
                <c:pt idx="0">
                  <c:v>476.32114128463877</c:v>
                </c:pt>
                <c:pt idx="1">
                  <c:v>566.09211798220508</c:v>
                </c:pt>
                <c:pt idx="2">
                  <c:v>443.31082805582048</c:v>
                </c:pt>
                <c:pt idx="3">
                  <c:v>601.10684219094287</c:v>
                </c:pt>
                <c:pt idx="4">
                  <c:v>401.73067881680805</c:v>
                </c:pt>
                <c:pt idx="5">
                  <c:v>628.51007266744682</c:v>
                </c:pt>
                <c:pt idx="6">
                  <c:v>400.3606044125525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8D3-47E6-B351-E465CD723558}"/>
            </c:ext>
          </c:extLst>
        </c:ser>
        <c:ser>
          <c:idx val="3"/>
          <c:order val="3"/>
          <c:tx>
            <c:strRef>
              <c:f>'Temperature graphs'!$Q$27</c:f>
              <c:strCache>
                <c:ptCount val="1"/>
                <c:pt idx="0">
                  <c:v>&gt;500°C_heating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'Temperature graphs'!$C$28:$D$34</c:f>
              <c:multiLvlStrCache>
                <c:ptCount val="7"/>
                <c:lvl>
                  <c:pt idx="1">
                    <c:v>Frozen efficiency</c:v>
                  </c:pt>
                  <c:pt idx="2">
                    <c:v>Reference</c:v>
                  </c:pt>
                  <c:pt idx="3">
                    <c:v>Frozen efficiency</c:v>
                  </c:pt>
                  <c:pt idx="4">
                    <c:v>Reference</c:v>
                  </c:pt>
                  <c:pt idx="5">
                    <c:v>Frozen efficiency</c:v>
                  </c:pt>
                  <c:pt idx="6">
                    <c:v>Reference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2040</c:v>
                  </c:pt>
                  <c:pt idx="5">
                    <c:v>2050</c:v>
                  </c:pt>
                </c:lvl>
              </c:multiLvlStrCache>
            </c:multiLvlStrRef>
          </c:cat>
          <c:val>
            <c:numRef>
              <c:f>'Temperature graphs'!$Q$28:$Q$34</c:f>
              <c:numCache>
                <c:formatCode>General</c:formatCode>
                <c:ptCount val="7"/>
                <c:pt idx="0">
                  <c:v>5582.9411354223384</c:v>
                </c:pt>
                <c:pt idx="1">
                  <c:v>6346.1663229868645</c:v>
                </c:pt>
                <c:pt idx="2">
                  <c:v>5191.7545905096576</c:v>
                </c:pt>
                <c:pt idx="3">
                  <c:v>6545.2432617360264</c:v>
                </c:pt>
                <c:pt idx="4">
                  <c:v>4498.4930598763531</c:v>
                </c:pt>
                <c:pt idx="5">
                  <c:v>6693.6522134646366</c:v>
                </c:pt>
                <c:pt idx="6">
                  <c:v>4420.6709816257226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8D3-47E6-B351-E465CD723558}"/>
            </c:ext>
          </c:extLst>
        </c:ser>
        <c:ser>
          <c:idx val="4"/>
          <c:order val="4"/>
          <c:tx>
            <c:strRef>
              <c:f>'Temperature graphs'!$R$27</c:f>
              <c:strCache>
                <c:ptCount val="1"/>
                <c:pt idx="0">
                  <c:v>&lt;-30°C_cooling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'Temperature graphs'!$C$28:$D$34</c:f>
              <c:multiLvlStrCache>
                <c:ptCount val="7"/>
                <c:lvl>
                  <c:pt idx="1">
                    <c:v>Frozen efficiency</c:v>
                  </c:pt>
                  <c:pt idx="2">
                    <c:v>Reference</c:v>
                  </c:pt>
                  <c:pt idx="3">
                    <c:v>Frozen efficiency</c:v>
                  </c:pt>
                  <c:pt idx="4">
                    <c:v>Reference</c:v>
                  </c:pt>
                  <c:pt idx="5">
                    <c:v>Frozen efficiency</c:v>
                  </c:pt>
                  <c:pt idx="6">
                    <c:v>Reference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2040</c:v>
                  </c:pt>
                  <c:pt idx="5">
                    <c:v>2050</c:v>
                  </c:pt>
                </c:lvl>
              </c:multiLvlStrCache>
            </c:multiLvlStrRef>
          </c:cat>
          <c:val>
            <c:numRef>
              <c:f>'Temperature graphs'!$R$28:$R$34</c:f>
              <c:numCache>
                <c:formatCode>General</c:formatCode>
                <c:ptCount val="7"/>
                <c:pt idx="0">
                  <c:v>15.988490012570514</c:v>
                </c:pt>
                <c:pt idx="1">
                  <c:v>18.248937503384067</c:v>
                </c:pt>
                <c:pt idx="2">
                  <c:v>16.885104854252347</c:v>
                </c:pt>
                <c:pt idx="3">
                  <c:v>19.423778567356042</c:v>
                </c:pt>
                <c:pt idx="4">
                  <c:v>17.822813240999597</c:v>
                </c:pt>
                <c:pt idx="5">
                  <c:v>20.612766346177679</c:v>
                </c:pt>
                <c:pt idx="6">
                  <c:v>19.346207556997573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8D3-47E6-B351-E465CD723558}"/>
            </c:ext>
          </c:extLst>
        </c:ser>
        <c:ser>
          <c:idx val="5"/>
          <c:order val="5"/>
          <c:tx>
            <c:strRef>
              <c:f>'Temperature graphs'!$S$27</c:f>
              <c:strCache>
                <c:ptCount val="1"/>
                <c:pt idx="0">
                  <c:v>-30-0°C_cooling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'Temperature graphs'!$C$28:$D$34</c:f>
              <c:multiLvlStrCache>
                <c:ptCount val="7"/>
                <c:lvl>
                  <c:pt idx="1">
                    <c:v>Frozen efficiency</c:v>
                  </c:pt>
                  <c:pt idx="2">
                    <c:v>Reference</c:v>
                  </c:pt>
                  <c:pt idx="3">
                    <c:v>Frozen efficiency</c:v>
                  </c:pt>
                  <c:pt idx="4">
                    <c:v>Reference</c:v>
                  </c:pt>
                  <c:pt idx="5">
                    <c:v>Frozen efficiency</c:v>
                  </c:pt>
                  <c:pt idx="6">
                    <c:v>Reference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2040</c:v>
                  </c:pt>
                  <c:pt idx="5">
                    <c:v>2050</c:v>
                  </c:pt>
                </c:lvl>
              </c:multiLvlStrCache>
            </c:multiLvlStrRef>
          </c:cat>
          <c:val>
            <c:numRef>
              <c:f>'Temperature graphs'!$S$28:$S$34</c:f>
              <c:numCache>
                <c:formatCode>General</c:formatCode>
                <c:ptCount val="7"/>
                <c:pt idx="0">
                  <c:v>69.34136096266792</c:v>
                </c:pt>
                <c:pt idx="1">
                  <c:v>79.955306503541976</c:v>
                </c:pt>
                <c:pt idx="2">
                  <c:v>74.306130836099584</c:v>
                </c:pt>
                <c:pt idx="3">
                  <c:v>85.76448427513634</c:v>
                </c:pt>
                <c:pt idx="4">
                  <c:v>79.505946838059046</c:v>
                </c:pt>
                <c:pt idx="5">
                  <c:v>91.70190475865283</c:v>
                </c:pt>
                <c:pt idx="6">
                  <c:v>86.839801311726362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8D3-47E6-B351-E465CD723558}"/>
            </c:ext>
          </c:extLst>
        </c:ser>
        <c:ser>
          <c:idx val="6"/>
          <c:order val="6"/>
          <c:tx>
            <c:strRef>
              <c:f>'Temperature graphs'!$T$27</c:f>
              <c:strCache>
                <c:ptCount val="1"/>
                <c:pt idx="0">
                  <c:v>0-15°C_cooling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multiLvlStrRef>
              <c:f>'Temperature graphs'!$C$28:$D$34</c:f>
              <c:multiLvlStrCache>
                <c:ptCount val="7"/>
                <c:lvl>
                  <c:pt idx="1">
                    <c:v>Frozen efficiency</c:v>
                  </c:pt>
                  <c:pt idx="2">
                    <c:v>Reference</c:v>
                  </c:pt>
                  <c:pt idx="3">
                    <c:v>Frozen efficiency</c:v>
                  </c:pt>
                  <c:pt idx="4">
                    <c:v>Reference</c:v>
                  </c:pt>
                  <c:pt idx="5">
                    <c:v>Frozen efficiency</c:v>
                  </c:pt>
                  <c:pt idx="6">
                    <c:v>Reference</c:v>
                  </c:pt>
                </c:lvl>
                <c:lvl>
                  <c:pt idx="0">
                    <c:v>2015</c:v>
                  </c:pt>
                  <c:pt idx="1">
                    <c:v>2030</c:v>
                  </c:pt>
                  <c:pt idx="3">
                    <c:v>2040</c:v>
                  </c:pt>
                  <c:pt idx="5">
                    <c:v>2050</c:v>
                  </c:pt>
                </c:lvl>
              </c:multiLvlStrCache>
            </c:multiLvlStrRef>
          </c:cat>
          <c:val>
            <c:numRef>
              <c:f>'Temperature graphs'!$T$28:$T$34</c:f>
              <c:numCache>
                <c:formatCode>General</c:formatCode>
                <c:ptCount val="7"/>
                <c:pt idx="0">
                  <c:v>188.16125802992406</c:v>
                </c:pt>
                <c:pt idx="1">
                  <c:v>217.93711085481488</c:v>
                </c:pt>
                <c:pt idx="2">
                  <c:v>202.71209039052187</c:v>
                </c:pt>
                <c:pt idx="3">
                  <c:v>234.18161651566041</c:v>
                </c:pt>
                <c:pt idx="4">
                  <c:v>218.20037043934951</c:v>
                </c:pt>
                <c:pt idx="5">
                  <c:v>250.83843454779841</c:v>
                </c:pt>
                <c:pt idx="6">
                  <c:v>238.67339827502761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8D3-47E6-B351-E465CD7235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78474952"/>
        <c:axId val="1478469048"/>
      </c:barChart>
      <c:catAx>
        <c:axId val="1478474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478469048"/>
        <c:crosses val="autoZero"/>
        <c:auto val="1"/>
        <c:lblAlgn val="ctr"/>
        <c:lblOffset val="100"/>
        <c:noMultiLvlLbl val="0"/>
      </c:catAx>
      <c:valAx>
        <c:axId val="1478469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/>
                  <a:t>Final energy demand (PJ)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1478474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4314967985377356"/>
          <c:w val="1"/>
          <c:h val="0.228826032430205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31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9D61A1-CCDC-4C71-B49A-B7457FCF336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8D8441-3567-4E5D-B932-6ADD9E712B91}">
      <dgm:prSet custT="1"/>
      <dgm:spPr/>
      <dgm:t>
        <a:bodyPr/>
        <a:lstStyle/>
        <a:p>
          <a:r>
            <a:rPr lang="en-US" sz="1800" b="1" dirty="0"/>
            <a:t>Future material production</a:t>
          </a:r>
        </a:p>
        <a:p>
          <a:r>
            <a:rPr lang="en-US" sz="1400" dirty="0"/>
            <a:t>(per product &amp; country)</a:t>
          </a:r>
        </a:p>
      </dgm:t>
    </dgm:pt>
    <dgm:pt modelId="{5000A940-3596-4897-BE7B-4BF95EF419A2}" type="parTrans" cxnId="{CF2FE5ED-4948-4382-BD94-200F02B4F9B5}">
      <dgm:prSet/>
      <dgm:spPr/>
      <dgm:t>
        <a:bodyPr/>
        <a:lstStyle/>
        <a:p>
          <a:endParaRPr lang="en-US"/>
        </a:p>
      </dgm:t>
    </dgm:pt>
    <dgm:pt modelId="{87B408CD-B43B-4C56-9DDF-4770D145655F}" type="sibTrans" cxnId="{CF2FE5ED-4948-4382-BD94-200F02B4F9B5}">
      <dgm:prSet/>
      <dgm:spPr/>
      <dgm:t>
        <a:bodyPr/>
        <a:lstStyle/>
        <a:p>
          <a:endParaRPr lang="en-US"/>
        </a:p>
      </dgm:t>
    </dgm:pt>
    <dgm:pt modelId="{D48BF407-B461-47E3-AFCE-4D4F9890361F}">
      <dgm:prSet custT="1"/>
      <dgm:spPr/>
      <dgm:t>
        <a:bodyPr/>
        <a:lstStyle/>
        <a:p>
          <a:r>
            <a:rPr lang="en-US" sz="1800" b="1" dirty="0"/>
            <a:t>Energy intensities</a:t>
          </a:r>
        </a:p>
        <a:p>
          <a:r>
            <a:rPr lang="en-US" sz="1400" dirty="0"/>
            <a:t>(per product, energy carrier &amp; temperature level)</a:t>
          </a:r>
        </a:p>
      </dgm:t>
    </dgm:pt>
    <dgm:pt modelId="{BCFD4E07-00DF-4CE0-8E79-D73268FD0752}" type="parTrans" cxnId="{4BEC61DF-47BD-4BB3-B929-2CA4831D9176}">
      <dgm:prSet/>
      <dgm:spPr/>
      <dgm:t>
        <a:bodyPr/>
        <a:lstStyle/>
        <a:p>
          <a:endParaRPr lang="en-US"/>
        </a:p>
      </dgm:t>
    </dgm:pt>
    <dgm:pt modelId="{FCBA2B24-A43D-4EA0-A606-507CC49C5282}" type="sibTrans" cxnId="{4BEC61DF-47BD-4BB3-B929-2CA4831D9176}">
      <dgm:prSet/>
      <dgm:spPr/>
      <dgm:t>
        <a:bodyPr/>
        <a:lstStyle/>
        <a:p>
          <a:endParaRPr lang="en-US"/>
        </a:p>
      </dgm:t>
    </dgm:pt>
    <dgm:pt modelId="{ACDCC604-2566-4E53-BE9A-2EE1E7FE1B90}">
      <dgm:prSet/>
      <dgm:spPr/>
      <dgm:t>
        <a:bodyPr/>
        <a:lstStyle/>
        <a:p>
          <a:endParaRPr lang="en-US" dirty="0"/>
        </a:p>
      </dgm:t>
    </dgm:pt>
    <dgm:pt modelId="{9C629002-55E2-4984-B536-13919FF578A4}" type="parTrans" cxnId="{25A2C749-35FE-42A6-AFA4-D4E93BA9F56F}">
      <dgm:prSet/>
      <dgm:spPr/>
      <dgm:t>
        <a:bodyPr/>
        <a:lstStyle/>
        <a:p>
          <a:endParaRPr lang="en-US"/>
        </a:p>
      </dgm:t>
    </dgm:pt>
    <dgm:pt modelId="{33036BDF-C2FE-4311-A6AB-B96BC9836389}" type="sibTrans" cxnId="{25A2C749-35FE-42A6-AFA4-D4E93BA9F56F}">
      <dgm:prSet/>
      <dgm:spPr/>
      <dgm:t>
        <a:bodyPr/>
        <a:lstStyle/>
        <a:p>
          <a:endParaRPr lang="en-US"/>
        </a:p>
      </dgm:t>
    </dgm:pt>
    <dgm:pt modelId="{66C0FBFF-93F4-4EA7-A8A8-4B877873F540}">
      <dgm:prSet custT="1"/>
      <dgm:spPr/>
      <dgm:t>
        <a:bodyPr/>
        <a:lstStyle/>
        <a:p>
          <a:r>
            <a:rPr lang="en-US" sz="1800" b="1" dirty="0"/>
            <a:t>Details on Best Available Technologies and Deep Decarbonization Technologies</a:t>
          </a:r>
        </a:p>
        <a:p>
          <a:r>
            <a:rPr lang="en-US" sz="1400" dirty="0"/>
            <a:t>(Investment costs, Change in Operation &amp; Maintenance costs, Current diffusion rates, Future Implementation rates)</a:t>
          </a:r>
        </a:p>
      </dgm:t>
    </dgm:pt>
    <dgm:pt modelId="{F02D6B00-4B01-4E98-9B1F-512CD7DD7339}" type="parTrans" cxnId="{C83F776F-3F42-46DE-8E31-3D6207E29992}">
      <dgm:prSet/>
      <dgm:spPr/>
      <dgm:t>
        <a:bodyPr/>
        <a:lstStyle/>
        <a:p>
          <a:endParaRPr lang="en-US"/>
        </a:p>
      </dgm:t>
    </dgm:pt>
    <dgm:pt modelId="{9079495D-1F20-4F32-AC2F-87343FEC84EE}" type="sibTrans" cxnId="{C83F776F-3F42-46DE-8E31-3D6207E29992}">
      <dgm:prSet/>
      <dgm:spPr/>
      <dgm:t>
        <a:bodyPr/>
        <a:lstStyle/>
        <a:p>
          <a:endParaRPr lang="en-US"/>
        </a:p>
      </dgm:t>
    </dgm:pt>
    <dgm:pt modelId="{30202943-33AB-4966-A5FC-FD5E5DC823CA}">
      <dgm:prSet/>
      <dgm:spPr/>
      <dgm:t>
        <a:bodyPr/>
        <a:lstStyle/>
        <a:p>
          <a:endParaRPr lang="en-US" dirty="0"/>
        </a:p>
      </dgm:t>
    </dgm:pt>
    <dgm:pt modelId="{07630159-FA89-443F-9213-DF6E871D0A6B}" type="parTrans" cxnId="{85EC358D-D95A-4682-8C3E-8CA502F61E53}">
      <dgm:prSet/>
      <dgm:spPr/>
      <dgm:t>
        <a:bodyPr/>
        <a:lstStyle/>
        <a:p>
          <a:endParaRPr lang="en-US"/>
        </a:p>
      </dgm:t>
    </dgm:pt>
    <dgm:pt modelId="{8809B627-4145-474E-862F-5AD57B089F0A}" type="sibTrans" cxnId="{85EC358D-D95A-4682-8C3E-8CA502F61E53}">
      <dgm:prSet/>
      <dgm:spPr/>
      <dgm:t>
        <a:bodyPr/>
        <a:lstStyle/>
        <a:p>
          <a:endParaRPr lang="en-US"/>
        </a:p>
      </dgm:t>
    </dgm:pt>
    <dgm:pt modelId="{EEAB4A2E-2176-4D90-910A-142E6A2D4869}">
      <dgm:prSet custT="1"/>
      <dgm:spPr/>
      <dgm:t>
        <a:bodyPr/>
        <a:lstStyle/>
        <a:p>
          <a:r>
            <a:rPr lang="en-US" sz="1800" b="1" dirty="0"/>
            <a:t>Waste heat availability from industrial flue gases</a:t>
          </a:r>
        </a:p>
        <a:p>
          <a:r>
            <a:rPr lang="en-US" sz="1400" dirty="0"/>
            <a:t>(per process, per temperature level, with and w/o waste heat recovery)</a:t>
          </a:r>
        </a:p>
      </dgm:t>
    </dgm:pt>
    <dgm:pt modelId="{60622490-F381-4606-B7E2-5D783202C385}" type="parTrans" cxnId="{973ED7A9-9B03-42F1-BAD8-236D82797CC3}">
      <dgm:prSet/>
      <dgm:spPr/>
      <dgm:t>
        <a:bodyPr/>
        <a:lstStyle/>
        <a:p>
          <a:endParaRPr lang="nl-NL"/>
        </a:p>
      </dgm:t>
    </dgm:pt>
    <dgm:pt modelId="{230E0973-B23A-4B49-8D5F-91948B3C68F2}" type="sibTrans" cxnId="{973ED7A9-9B03-42F1-BAD8-236D82797CC3}">
      <dgm:prSet/>
      <dgm:spPr/>
      <dgm:t>
        <a:bodyPr/>
        <a:lstStyle/>
        <a:p>
          <a:endParaRPr lang="nl-NL"/>
        </a:p>
      </dgm:t>
    </dgm:pt>
    <dgm:pt modelId="{F1E540FA-4A7A-4B4E-A09B-3C8908772C84}" type="pres">
      <dgm:prSet presAssocID="{389D61A1-CCDC-4C71-B49A-B7457FCF3363}" presName="linear" presStyleCnt="0">
        <dgm:presLayoutVars>
          <dgm:animLvl val="lvl"/>
          <dgm:resizeHandles val="exact"/>
        </dgm:presLayoutVars>
      </dgm:prSet>
      <dgm:spPr/>
    </dgm:pt>
    <dgm:pt modelId="{B13E3438-0ABC-4112-922B-E608E9DB8A69}" type="pres">
      <dgm:prSet presAssocID="{3C8D8441-3567-4E5D-B932-6ADD9E712B91}" presName="parentText" presStyleLbl="node1" presStyleIdx="0" presStyleCnt="4" custScaleY="100744" custLinFactNeighborX="4" custLinFactNeighborY="-81971">
        <dgm:presLayoutVars>
          <dgm:chMax val="0"/>
          <dgm:bulletEnabled val="1"/>
        </dgm:presLayoutVars>
      </dgm:prSet>
      <dgm:spPr/>
    </dgm:pt>
    <dgm:pt modelId="{FB1823D7-C6E8-4D75-9602-1BF44BC29B53}" type="pres">
      <dgm:prSet presAssocID="{87B408CD-B43B-4C56-9DDF-4770D145655F}" presName="spacer" presStyleCnt="0"/>
      <dgm:spPr/>
    </dgm:pt>
    <dgm:pt modelId="{DAB49700-952F-41F3-B9F4-FECEBE76C32F}" type="pres">
      <dgm:prSet presAssocID="{D48BF407-B461-47E3-AFCE-4D4F9890361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03B47FF-1EC5-4728-9833-10DEFD3A8291}" type="pres">
      <dgm:prSet presAssocID="{D48BF407-B461-47E3-AFCE-4D4F9890361F}" presName="childText" presStyleLbl="revTx" presStyleIdx="0" presStyleCnt="2">
        <dgm:presLayoutVars>
          <dgm:bulletEnabled val="1"/>
        </dgm:presLayoutVars>
      </dgm:prSet>
      <dgm:spPr/>
    </dgm:pt>
    <dgm:pt modelId="{4E4951F2-5EAD-49C0-B594-732CB709DC2C}" type="pres">
      <dgm:prSet presAssocID="{66C0FBFF-93F4-4EA7-A8A8-4B877873F54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74AA6D0-B93B-4C58-84A7-C41567C9A748}" type="pres">
      <dgm:prSet presAssocID="{66C0FBFF-93F4-4EA7-A8A8-4B877873F540}" presName="childText" presStyleLbl="revTx" presStyleIdx="1" presStyleCnt="2">
        <dgm:presLayoutVars>
          <dgm:bulletEnabled val="1"/>
        </dgm:presLayoutVars>
      </dgm:prSet>
      <dgm:spPr/>
    </dgm:pt>
    <dgm:pt modelId="{5CCC73B5-3D17-44F7-A311-CA363A367F0B}" type="pres">
      <dgm:prSet presAssocID="{EEAB4A2E-2176-4D90-910A-142E6A2D486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B1F8C0C-7A45-4FB9-BB2B-444527BC389E}" type="presOf" srcId="{389D61A1-CCDC-4C71-B49A-B7457FCF3363}" destId="{F1E540FA-4A7A-4B4E-A09B-3C8908772C84}" srcOrd="0" destOrd="0" presId="urn:microsoft.com/office/officeart/2005/8/layout/vList2"/>
    <dgm:cxn modelId="{6496D013-10D8-4AC1-A337-D54EB1522654}" type="presOf" srcId="{30202943-33AB-4966-A5FC-FD5E5DC823CA}" destId="{974AA6D0-B93B-4C58-84A7-C41567C9A748}" srcOrd="0" destOrd="0" presId="urn:microsoft.com/office/officeart/2005/8/layout/vList2"/>
    <dgm:cxn modelId="{6D8A2D15-EE85-4BF6-A2E1-A8A870948E61}" type="presOf" srcId="{66C0FBFF-93F4-4EA7-A8A8-4B877873F540}" destId="{4E4951F2-5EAD-49C0-B594-732CB709DC2C}" srcOrd="0" destOrd="0" presId="urn:microsoft.com/office/officeart/2005/8/layout/vList2"/>
    <dgm:cxn modelId="{25A2C749-35FE-42A6-AFA4-D4E93BA9F56F}" srcId="{D48BF407-B461-47E3-AFCE-4D4F9890361F}" destId="{ACDCC604-2566-4E53-BE9A-2EE1E7FE1B90}" srcOrd="0" destOrd="0" parTransId="{9C629002-55E2-4984-B536-13919FF578A4}" sibTransId="{33036BDF-C2FE-4311-A6AB-B96BC9836389}"/>
    <dgm:cxn modelId="{C83F776F-3F42-46DE-8E31-3D6207E29992}" srcId="{389D61A1-CCDC-4C71-B49A-B7457FCF3363}" destId="{66C0FBFF-93F4-4EA7-A8A8-4B877873F540}" srcOrd="2" destOrd="0" parTransId="{F02D6B00-4B01-4E98-9B1F-512CD7DD7339}" sibTransId="{9079495D-1F20-4F32-AC2F-87343FEC84EE}"/>
    <dgm:cxn modelId="{85EC358D-D95A-4682-8C3E-8CA502F61E53}" srcId="{66C0FBFF-93F4-4EA7-A8A8-4B877873F540}" destId="{30202943-33AB-4966-A5FC-FD5E5DC823CA}" srcOrd="0" destOrd="0" parTransId="{07630159-FA89-443F-9213-DF6E871D0A6B}" sibTransId="{8809B627-4145-474E-862F-5AD57B089F0A}"/>
    <dgm:cxn modelId="{6812669E-3D3F-44EA-B2A0-29C2CE58070D}" type="presOf" srcId="{ACDCC604-2566-4E53-BE9A-2EE1E7FE1B90}" destId="{003B47FF-1EC5-4728-9833-10DEFD3A8291}" srcOrd="0" destOrd="0" presId="urn:microsoft.com/office/officeart/2005/8/layout/vList2"/>
    <dgm:cxn modelId="{973ED7A9-9B03-42F1-BAD8-236D82797CC3}" srcId="{389D61A1-CCDC-4C71-B49A-B7457FCF3363}" destId="{EEAB4A2E-2176-4D90-910A-142E6A2D4869}" srcOrd="3" destOrd="0" parTransId="{60622490-F381-4606-B7E2-5D783202C385}" sibTransId="{230E0973-B23A-4B49-8D5F-91948B3C68F2}"/>
    <dgm:cxn modelId="{D4CB5AB3-0AB7-4848-AD48-CBB9341484A4}" type="presOf" srcId="{D48BF407-B461-47E3-AFCE-4D4F9890361F}" destId="{DAB49700-952F-41F3-B9F4-FECEBE76C32F}" srcOrd="0" destOrd="0" presId="urn:microsoft.com/office/officeart/2005/8/layout/vList2"/>
    <dgm:cxn modelId="{86D2DACB-EF13-4F11-A102-88C5B8254E92}" type="presOf" srcId="{3C8D8441-3567-4E5D-B932-6ADD9E712B91}" destId="{B13E3438-0ABC-4112-922B-E608E9DB8A69}" srcOrd="0" destOrd="0" presId="urn:microsoft.com/office/officeart/2005/8/layout/vList2"/>
    <dgm:cxn modelId="{4BEC61DF-47BD-4BB3-B929-2CA4831D9176}" srcId="{389D61A1-CCDC-4C71-B49A-B7457FCF3363}" destId="{D48BF407-B461-47E3-AFCE-4D4F9890361F}" srcOrd="1" destOrd="0" parTransId="{BCFD4E07-00DF-4CE0-8E79-D73268FD0752}" sibTransId="{FCBA2B24-A43D-4EA0-A606-507CC49C5282}"/>
    <dgm:cxn modelId="{CF2FE5ED-4948-4382-BD94-200F02B4F9B5}" srcId="{389D61A1-CCDC-4C71-B49A-B7457FCF3363}" destId="{3C8D8441-3567-4E5D-B932-6ADD9E712B91}" srcOrd="0" destOrd="0" parTransId="{5000A940-3596-4897-BE7B-4BF95EF419A2}" sibTransId="{87B408CD-B43B-4C56-9DDF-4770D145655F}"/>
    <dgm:cxn modelId="{1ECED2FC-DCB8-4FA1-AE3D-8F1A51827DD6}" type="presOf" srcId="{EEAB4A2E-2176-4D90-910A-142E6A2D4869}" destId="{5CCC73B5-3D17-44F7-A311-CA363A367F0B}" srcOrd="0" destOrd="0" presId="urn:microsoft.com/office/officeart/2005/8/layout/vList2"/>
    <dgm:cxn modelId="{DC3F5EEA-1957-4EFF-A4A9-AEADF905870F}" type="presParOf" srcId="{F1E540FA-4A7A-4B4E-A09B-3C8908772C84}" destId="{B13E3438-0ABC-4112-922B-E608E9DB8A69}" srcOrd="0" destOrd="0" presId="urn:microsoft.com/office/officeart/2005/8/layout/vList2"/>
    <dgm:cxn modelId="{49B99E54-EAF3-41F6-9859-6243B521E4B1}" type="presParOf" srcId="{F1E540FA-4A7A-4B4E-A09B-3C8908772C84}" destId="{FB1823D7-C6E8-4D75-9602-1BF44BC29B53}" srcOrd="1" destOrd="0" presId="urn:microsoft.com/office/officeart/2005/8/layout/vList2"/>
    <dgm:cxn modelId="{D3A9F41B-54AA-4E8F-A221-9AB6074F47D1}" type="presParOf" srcId="{F1E540FA-4A7A-4B4E-A09B-3C8908772C84}" destId="{DAB49700-952F-41F3-B9F4-FECEBE76C32F}" srcOrd="2" destOrd="0" presId="urn:microsoft.com/office/officeart/2005/8/layout/vList2"/>
    <dgm:cxn modelId="{9F7BFD52-7362-42D6-BE5C-979B4912422E}" type="presParOf" srcId="{F1E540FA-4A7A-4B4E-A09B-3C8908772C84}" destId="{003B47FF-1EC5-4728-9833-10DEFD3A8291}" srcOrd="3" destOrd="0" presId="urn:microsoft.com/office/officeart/2005/8/layout/vList2"/>
    <dgm:cxn modelId="{60B5336B-F6E1-492A-A9B3-47073587613C}" type="presParOf" srcId="{F1E540FA-4A7A-4B4E-A09B-3C8908772C84}" destId="{4E4951F2-5EAD-49C0-B594-732CB709DC2C}" srcOrd="4" destOrd="0" presId="urn:microsoft.com/office/officeart/2005/8/layout/vList2"/>
    <dgm:cxn modelId="{7D2833FA-CBC6-4884-A126-F96E219A96FF}" type="presParOf" srcId="{F1E540FA-4A7A-4B4E-A09B-3C8908772C84}" destId="{974AA6D0-B93B-4C58-84A7-C41567C9A748}" srcOrd="5" destOrd="0" presId="urn:microsoft.com/office/officeart/2005/8/layout/vList2"/>
    <dgm:cxn modelId="{4CAD346C-7CD5-489B-9D06-F05CFE5F23B7}" type="presParOf" srcId="{F1E540FA-4A7A-4B4E-A09B-3C8908772C84}" destId="{5CCC73B5-3D17-44F7-A311-CA363A367F0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3E3438-0ABC-4112-922B-E608E9DB8A69}">
      <dsp:nvSpPr>
        <dsp:cNvPr id="0" name=""/>
        <dsp:cNvSpPr/>
      </dsp:nvSpPr>
      <dsp:spPr>
        <a:xfrm>
          <a:off x="0" y="0"/>
          <a:ext cx="7677780" cy="1002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Future material production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(per product &amp; country)</a:t>
          </a:r>
        </a:p>
      </dsp:txBody>
      <dsp:txXfrm>
        <a:off x="48935" y="48935"/>
        <a:ext cx="7579910" cy="904570"/>
      </dsp:txXfrm>
    </dsp:sp>
    <dsp:sp modelId="{DAB49700-952F-41F3-B9F4-FECEBE76C32F}">
      <dsp:nvSpPr>
        <dsp:cNvPr id="0" name=""/>
        <dsp:cNvSpPr/>
      </dsp:nvSpPr>
      <dsp:spPr>
        <a:xfrm>
          <a:off x="0" y="1016322"/>
          <a:ext cx="7677780" cy="9950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Energy intensities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(per product, energy carrier &amp; temperature level)</a:t>
          </a:r>
        </a:p>
      </dsp:txBody>
      <dsp:txXfrm>
        <a:off x="48574" y="1064896"/>
        <a:ext cx="7580632" cy="897889"/>
      </dsp:txXfrm>
    </dsp:sp>
    <dsp:sp modelId="{003B47FF-1EC5-4728-9833-10DEFD3A8291}">
      <dsp:nvSpPr>
        <dsp:cNvPr id="0" name=""/>
        <dsp:cNvSpPr/>
      </dsp:nvSpPr>
      <dsp:spPr>
        <a:xfrm>
          <a:off x="0" y="2011359"/>
          <a:ext cx="7677780" cy="656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70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400" kern="1200" dirty="0"/>
        </a:p>
      </dsp:txBody>
      <dsp:txXfrm>
        <a:off x="0" y="2011359"/>
        <a:ext cx="7677780" cy="65657"/>
      </dsp:txXfrm>
    </dsp:sp>
    <dsp:sp modelId="{4E4951F2-5EAD-49C0-B594-732CB709DC2C}">
      <dsp:nvSpPr>
        <dsp:cNvPr id="0" name=""/>
        <dsp:cNvSpPr/>
      </dsp:nvSpPr>
      <dsp:spPr>
        <a:xfrm>
          <a:off x="0" y="2077016"/>
          <a:ext cx="7677780" cy="9950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Details on Best Available Technologies and Deep Decarbonization Technologies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(Investment costs, Change in Operation &amp; Maintenance costs, Current diffusion rates, Future Implementation rates)</a:t>
          </a:r>
        </a:p>
      </dsp:txBody>
      <dsp:txXfrm>
        <a:off x="48574" y="2125590"/>
        <a:ext cx="7580632" cy="897889"/>
      </dsp:txXfrm>
    </dsp:sp>
    <dsp:sp modelId="{974AA6D0-B93B-4C58-84A7-C41567C9A748}">
      <dsp:nvSpPr>
        <dsp:cNvPr id="0" name=""/>
        <dsp:cNvSpPr/>
      </dsp:nvSpPr>
      <dsp:spPr>
        <a:xfrm>
          <a:off x="0" y="3072053"/>
          <a:ext cx="7677780" cy="656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770" tIns="6350" rIns="35560" bIns="6350" numCol="1" spcCol="1270" anchor="t" anchorCtr="0">
          <a:noAutofit/>
        </a:bodyPr>
        <a:lstStyle/>
        <a:p>
          <a:pPr marL="57150" lvl="1" indent="-57150" algn="l" defTabSz="177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US" sz="400" kern="1200" dirty="0"/>
        </a:p>
      </dsp:txBody>
      <dsp:txXfrm>
        <a:off x="0" y="3072053"/>
        <a:ext cx="7677780" cy="65657"/>
      </dsp:txXfrm>
    </dsp:sp>
    <dsp:sp modelId="{5CCC73B5-3D17-44F7-A311-CA363A367F0B}">
      <dsp:nvSpPr>
        <dsp:cNvPr id="0" name=""/>
        <dsp:cNvSpPr/>
      </dsp:nvSpPr>
      <dsp:spPr>
        <a:xfrm>
          <a:off x="0" y="3137711"/>
          <a:ext cx="7677780" cy="9950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Waste heat availability from industrial flue gases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(per process, per temperature level, with and w/o waste heat recovery)</a:t>
          </a:r>
        </a:p>
      </dsp:txBody>
      <dsp:txXfrm>
        <a:off x="48574" y="3186285"/>
        <a:ext cx="7580632" cy="897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AEFE74B-5EB0-47B7-BAEA-647F7218028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A235489-5872-4CA5-95CA-B700EF3352E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43018-4625-4B14-A6CB-D3B30A046617}" type="datetimeFigureOut">
              <a:rPr lang="en-GB" smtClean="0"/>
              <a:t>17/03/2022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B7F974B-0BF6-46E2-912A-665D5B5982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D55E40D-BD4E-4DFF-930C-0DF68CFAD94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67643-6FE7-4FF5-B78C-460495A3C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012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B86A1-663E-4FE5-BD8D-1039A3A4362F}" type="datetimeFigureOut">
              <a:rPr lang="en-GB" smtClean="0"/>
              <a:t>17/03/2022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2A5CF-DFED-44E7-B45C-FFCAB9A463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236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2A5CF-DFED-44E7-B45C-FFCAB9A4635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482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2A5CF-DFED-44E7-B45C-FFCAB9A4635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747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2A5CF-DFED-44E7-B45C-FFCAB9A4635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27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2A5CF-DFED-44E7-B45C-FFCAB9A4635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266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2A5CF-DFED-44E7-B45C-FFCAB9A4635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871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8199B-EF89-4628-A311-F68F94FADA1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7896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F8199B-EF89-4628-A311-F68F94FADA1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3508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2A5CF-DFED-44E7-B45C-FFCAB9A4635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43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478A7675-648D-425F-98BA-A6E0332C54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19685" y="4088468"/>
            <a:ext cx="2772315" cy="276953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370803"/>
            <a:ext cx="11340000" cy="1080000"/>
          </a:xfrm>
        </p:spPr>
        <p:txBody>
          <a:bodyPr anchor="ctr">
            <a:normAutofit/>
          </a:bodyPr>
          <a:lstStyle>
            <a:lvl1pPr algn="l">
              <a:defRPr sz="3000"/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6946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882028"/>
            <a:ext cx="8620442" cy="360000"/>
          </a:xfrm>
        </p:spPr>
        <p:txBody>
          <a:bodyPr anchor="t">
            <a:normAutofit/>
          </a:bodyPr>
          <a:lstStyle>
            <a:lvl1pPr>
              <a:defRPr sz="17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277226"/>
            <a:ext cx="8620442" cy="277200"/>
          </a:xfrm>
        </p:spPr>
        <p:txBody>
          <a:bodyPr anchor="t">
            <a:normAutofit/>
          </a:bodyPr>
          <a:lstStyle>
            <a:lvl1pPr>
              <a:defRPr sz="12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980977"/>
            <a:ext cx="8620442" cy="277200"/>
          </a:xfrm>
        </p:spPr>
        <p:txBody>
          <a:bodyPr anchor="t">
            <a:normAutofit/>
          </a:bodyPr>
          <a:lstStyle>
            <a:lvl1pPr>
              <a:defRPr sz="12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264521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Person name | Role (or similar)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BB4B42B0-2A76-4988-9154-7455EF80E0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7395" y="5996812"/>
            <a:ext cx="8977725" cy="49024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4A031447-CCD4-449F-8511-04B7C1179EB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3184" y="240282"/>
            <a:ext cx="3296046" cy="98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72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6F4E7D62-ABD0-464B-9B63-50DEEC8FA4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19685" y="4088468"/>
            <a:ext cx="2772315" cy="276953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D0EC084B-371F-4E32-8ECB-28217EBD42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59114" y="206176"/>
            <a:ext cx="2525204" cy="75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83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F413F9-907F-4D53-8966-93646EA9F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274926"/>
            <a:ext cx="9304436" cy="382299"/>
          </a:xfrm>
        </p:spPr>
        <p:txBody>
          <a:bodyPr/>
          <a:lstStyle/>
          <a:p>
            <a:r>
              <a:rPr lang="en-GB" noProof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E66CD1-A7A7-457C-8758-A8A7ED186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0B73725-B3AA-4B3D-8298-6071CA498C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000" y="670693"/>
            <a:ext cx="9306190" cy="224657"/>
          </a:xfrm>
        </p:spPr>
        <p:txBody>
          <a:bodyPr tIns="0" bIns="0" anchor="ctr">
            <a:no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5D4F345-BAED-42FF-B729-030D4315FD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5E36F11-39BF-4F93-BF5A-D05FCD568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97014" y="356662"/>
            <a:ext cx="1973614" cy="59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0483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Columns) 1/2+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B36AFB-250D-4FB1-8764-1FBE4473A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274926"/>
            <a:ext cx="9310111" cy="382299"/>
          </a:xfrm>
        </p:spPr>
        <p:txBody>
          <a:bodyPr/>
          <a:lstStyle/>
          <a:p>
            <a:r>
              <a:rPr lang="en-GB" noProof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F4D701-6A87-455F-8188-B41A311F33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5692" y="1140552"/>
            <a:ext cx="5545667" cy="5241198"/>
          </a:xfrm>
        </p:spPr>
        <p:txBody>
          <a:bodyPr/>
          <a:lstStyle/>
          <a:p>
            <a:pPr lvl="0"/>
            <a:r>
              <a:rPr lang="en-GB" noProof="0"/>
              <a:t>Mastertextformat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CD423C-4DAA-4EF0-BC5E-82ACCF7E46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8534" y="1140552"/>
            <a:ext cx="5545667" cy="5241198"/>
          </a:xfrm>
        </p:spPr>
        <p:txBody>
          <a:bodyPr/>
          <a:lstStyle/>
          <a:p>
            <a:pPr lvl="0"/>
            <a:r>
              <a:rPr lang="en-GB" noProof="0"/>
              <a:t>Mastertextformat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8127D97C-D0B1-41D2-9B70-1D1C556EC8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ADABB25-2EE0-4A9E-AED9-66A6A089FC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000" y="670693"/>
            <a:ext cx="9311866" cy="224657"/>
          </a:xfrm>
        </p:spPr>
        <p:txBody>
          <a:bodyPr tIns="0" bIns="0" anchor="ctr">
            <a:no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9D1EC8C-0E5E-4701-A639-D60F23CC5C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97014" y="356662"/>
            <a:ext cx="1973614" cy="59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218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Columns) 2/3+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B36AFB-250D-4FB1-8764-1FBE4473A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274926"/>
            <a:ext cx="9287626" cy="382299"/>
          </a:xfrm>
        </p:spPr>
        <p:txBody>
          <a:bodyPr/>
          <a:lstStyle/>
          <a:p>
            <a:r>
              <a:rPr lang="en-GB" noProof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F4D701-6A87-455F-8188-B41A311F33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5692" y="1140552"/>
            <a:ext cx="7673280" cy="5241198"/>
          </a:xfrm>
        </p:spPr>
        <p:txBody>
          <a:bodyPr/>
          <a:lstStyle/>
          <a:p>
            <a:pPr lvl="0"/>
            <a:r>
              <a:rPr lang="en-GB" noProof="0"/>
              <a:t>Mastertextformat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CD423C-4DAA-4EF0-BC5E-82ACCF7E46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20892" y="1140552"/>
            <a:ext cx="3553309" cy="5241198"/>
          </a:xfrm>
        </p:spPr>
        <p:txBody>
          <a:bodyPr/>
          <a:lstStyle/>
          <a:p>
            <a:pPr lvl="0"/>
            <a:r>
              <a:rPr lang="en-GB" noProof="0"/>
              <a:t>Mastertextformat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8127D97C-D0B1-41D2-9B70-1D1C556EC8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ADABB25-2EE0-4A9E-AED9-66A6A089FC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000" y="670693"/>
            <a:ext cx="9289377" cy="224657"/>
          </a:xfrm>
        </p:spPr>
        <p:txBody>
          <a:bodyPr tIns="0" bIns="0" anchor="ctr">
            <a:no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noProof="0"/>
              <a:t>Mastertextformat bearbeiten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655DC0B-C99B-4106-ABCF-3862C86EB7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97014" y="356662"/>
            <a:ext cx="1973614" cy="59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329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F413F9-907F-4D53-8966-93646EA9F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274926"/>
            <a:ext cx="9304436" cy="382299"/>
          </a:xfrm>
        </p:spPr>
        <p:txBody>
          <a:bodyPr/>
          <a:lstStyle/>
          <a:p>
            <a:r>
              <a:rPr lang="en-GB" noProof="0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0B73725-B3AA-4B3D-8298-6071CA498C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000" y="670693"/>
            <a:ext cx="9306190" cy="224657"/>
          </a:xfrm>
        </p:spPr>
        <p:txBody>
          <a:bodyPr tIns="0" bIns="0" anchor="ctr">
            <a:no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5D4F345-BAED-42FF-B729-030D4315FD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34EA303-7E43-408A-A115-A3602BAC40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97014" y="356662"/>
            <a:ext cx="1973614" cy="59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150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ou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F413F9-907F-4D53-8966-93646EA9F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E66CD1-A7A7-457C-8758-A8A7ED186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Mastertextformat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0B73725-B3AA-4B3D-8298-6071CA498C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000" y="670693"/>
            <a:ext cx="11342138" cy="224657"/>
          </a:xfrm>
        </p:spPr>
        <p:txBody>
          <a:bodyPr tIns="0" bIns="0" anchor="ctr">
            <a:no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5D4F345-BAED-42FF-B729-030D4315FD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736405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39496" indent="-457200">
              <a:buClrTx/>
              <a:buFont typeface="Arial" pitchFamily="34" charset="0"/>
              <a:buChar char="•"/>
              <a:defRPr sz="2400"/>
            </a:lvl1pPr>
            <a:lvl2pPr marL="640080" indent="-237744">
              <a:buFont typeface="Wingdings" pitchFamily="2" charset="2"/>
              <a:buChar char="§"/>
              <a:defRPr sz="2400"/>
            </a:lvl2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231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0FACE52-C182-465A-AE23-CCB04CCF9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274926"/>
            <a:ext cx="11340000" cy="382299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/>
          <a:p>
            <a:r>
              <a:rPr lang="en-GB" noProof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062D52-7AD3-44FF-A6FA-50E559B96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6000" y="1145137"/>
            <a:ext cx="11340000" cy="5230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Mastertextformat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6353F49-14C3-4646-A50D-A5CAC446ED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2389CD-1D52-4465-BE62-CD8E3E37EED5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26000" y="6493698"/>
            <a:ext cx="10577477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015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58" r:id="rId2"/>
    <p:sldLayoutId id="2147483669" r:id="rId3"/>
    <p:sldLayoutId id="2147483671" r:id="rId4"/>
    <p:sldLayoutId id="2147483673" r:id="rId5"/>
    <p:sldLayoutId id="2147483672" r:id="rId6"/>
    <p:sldLayoutId id="2147483650" r:id="rId7"/>
    <p:sldLayoutId id="2147483674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3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179388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826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341438" indent="-149225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213" indent="-1460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 userDrawn="1">
          <p15:clr>
            <a:srgbClr val="F26B43"/>
          </p15:clr>
        </p15:guide>
        <p15:guide id="2" orient="horz" pos="2387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754" userDrawn="1">
          <p15:clr>
            <a:srgbClr val="F26B43"/>
          </p15:clr>
        </p15:guide>
        <p15:guide id="5" orient="horz" pos="4020" userDrawn="1">
          <p15:clr>
            <a:srgbClr val="F26B43"/>
          </p15:clr>
        </p15:guide>
        <p15:guide id="6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5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0DA0AC-B817-4FE4-9CA8-DE9AA6595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2076772"/>
            <a:ext cx="11340000" cy="900000"/>
          </a:xfrm>
        </p:spPr>
        <p:txBody>
          <a:bodyPr>
            <a:normAutofit/>
          </a:bodyPr>
          <a:lstStyle/>
          <a:p>
            <a:r>
              <a:rPr lang="de-AT" sz="3200" b="1" dirty="0"/>
              <a:t>In-depth quantification of industrial energy efficiency potentials</a:t>
            </a:r>
            <a:endParaRPr lang="en-GB" sz="3200" noProof="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42C5B07-522A-4707-A056-FD5E013AEE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9738" y="2924375"/>
            <a:ext cx="11352212" cy="594955"/>
          </a:xfrm>
        </p:spPr>
        <p:txBody>
          <a:bodyPr>
            <a:normAutofit/>
          </a:bodyPr>
          <a:lstStyle/>
          <a:p>
            <a:r>
              <a:rPr lang="de-AT" sz="2800" dirty="0"/>
              <a:t>Impact on the future European industrial energy demand</a:t>
            </a:r>
            <a:endParaRPr lang="en-GB" sz="28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115E36-80C4-4E76-972F-645DC6FF42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noProof="0" smtClean="0"/>
              <a:pPr/>
              <a:t>1</a:t>
            </a:fld>
            <a:endParaRPr lang="en-GB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FFC1775-E5FA-4CFD-A44D-1E517047CD0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39738" y="5027087"/>
            <a:ext cx="11352212" cy="504625"/>
          </a:xfrm>
        </p:spPr>
        <p:txBody>
          <a:bodyPr/>
          <a:lstStyle/>
          <a:p>
            <a:r>
              <a:rPr lang="de-AT" sz="1800" b="1" dirty="0">
                <a:solidFill>
                  <a:schemeClr val="bg2">
                    <a:lumMod val="25000"/>
                  </a:schemeClr>
                </a:solidFill>
              </a:rPr>
              <a:t>Katerina Kermeli, Wina Crijns-Graus - Utrecht University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D5B44929-7977-4BB5-93D0-6F241ED5B9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 sz="1600" b="1" dirty="0"/>
              <a:t>sEEnergies Webinar, 17 March 2022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634069-455D-4C99-8B51-A89B2E650599}"/>
              </a:ext>
            </a:extLst>
          </p:cNvPr>
          <p:cNvSpPr/>
          <p:nvPr/>
        </p:nvSpPr>
        <p:spPr>
          <a:xfrm>
            <a:off x="-11656" y="6381750"/>
            <a:ext cx="2761672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C5FE6C-5EDE-4D6D-B3D3-5604E1BD87DA}"/>
              </a:ext>
            </a:extLst>
          </p:cNvPr>
          <p:cNvSpPr txBox="1"/>
          <p:nvPr/>
        </p:nvSpPr>
        <p:spPr>
          <a:xfrm>
            <a:off x="584796" y="6074270"/>
            <a:ext cx="9199060" cy="504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00430" algn="just">
              <a:lnSpc>
                <a:spcPct val="115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This project has received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funding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from the European Union’s Horizon 2020 Research and Innovation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Programme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under Grant Agreement No 846463.</a:t>
            </a:r>
            <a:endParaRPr lang="nl-NL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B3D304F-EAA7-4C2E-8015-BF7E01F22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631" y="6074270"/>
            <a:ext cx="957075" cy="62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929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2D5AD-8874-4225-94B5-895059AAC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285100"/>
            <a:ext cx="9310111" cy="382299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Introduction</a:t>
            </a:r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6C1CDB-E3FA-4A78-8121-3813BF457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noProof="0" smtClean="0"/>
              <a:pPr/>
              <a:t>2</a:t>
            </a:fld>
            <a:endParaRPr lang="en-GB" noProof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C364C8-12B1-4747-95AB-FD341BEAFAA5}"/>
              </a:ext>
            </a:extLst>
          </p:cNvPr>
          <p:cNvSpPr/>
          <p:nvPr/>
        </p:nvSpPr>
        <p:spPr>
          <a:xfrm>
            <a:off x="-11656" y="6381750"/>
            <a:ext cx="2761672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17CB1C3-A5AA-490C-BA91-0DB456081F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FEFEC0-E080-4836-9D26-3AB1A7796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63" y="2544332"/>
            <a:ext cx="7667625" cy="42560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DE29D39-348A-43E0-9A35-8DAFD6CAD5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0" y="5780968"/>
            <a:ext cx="4572000" cy="1077032"/>
          </a:xfrm>
          <a:prstGeom prst="rect">
            <a:avLst/>
          </a:prstGeom>
          <a:ln>
            <a:solidFill>
              <a:srgbClr val="A0A0A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D113BC9-9277-441F-85CC-AA1534BA2A46}"/>
              </a:ext>
            </a:extLst>
          </p:cNvPr>
          <p:cNvSpPr txBox="1"/>
          <p:nvPr/>
        </p:nvSpPr>
        <p:spPr>
          <a:xfrm>
            <a:off x="426001" y="1126499"/>
            <a:ext cx="719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solidFill>
                  <a:srgbClr val="494949"/>
                </a:solidFill>
                <a:effectLst/>
                <a:latin typeface="Nunito" panose="020B0604020202020204" pitchFamily="2" charset="0"/>
              </a:rPr>
              <a:t>Combines the bottom-up knowledge needed to quantify and operationalize the EE potentials in buildings, transport and industry with temporal and spatial analyses to develop an innovative, holistic and research-based EE-modelling approach.</a:t>
            </a:r>
            <a:endParaRPr lang="nl-NL" dirty="0"/>
          </a:p>
        </p:txBody>
      </p:sp>
      <p:sp>
        <p:nvSpPr>
          <p:cNvPr id="16" name="Flowchart: Alternate Process 15">
            <a:extLst>
              <a:ext uri="{FF2B5EF4-FFF2-40B4-BE49-F238E27FC236}">
                <a16:creationId xmlns:a16="http://schemas.microsoft.com/office/drawing/2014/main" id="{FF9F8317-433E-4B8C-9F07-A92335687CD1}"/>
              </a:ext>
            </a:extLst>
          </p:cNvPr>
          <p:cNvSpPr/>
          <p:nvPr/>
        </p:nvSpPr>
        <p:spPr>
          <a:xfrm>
            <a:off x="8374911" y="1706150"/>
            <a:ext cx="3062177" cy="303606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Novelty</a:t>
            </a:r>
          </a:p>
          <a:p>
            <a:pPr algn="ctr"/>
            <a:endParaRPr lang="en-US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Assess the impact of EE on sectoral and energy system level.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Quantify the synergies of EE and renewable energy systems.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0433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2D5AD-8874-4225-94B5-895059AAC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73" y="1096308"/>
            <a:ext cx="9310111" cy="382299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3 Objectives:</a:t>
            </a:r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6C1CDB-E3FA-4A78-8121-3813BF457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noProof="0" smtClean="0"/>
              <a:pPr/>
              <a:t>3</a:t>
            </a:fld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D6B35FF-3CDD-4FE2-B4FA-E2C095958C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C364C8-12B1-4747-95AB-FD341BEAFAA5}"/>
              </a:ext>
            </a:extLst>
          </p:cNvPr>
          <p:cNvSpPr/>
          <p:nvPr/>
        </p:nvSpPr>
        <p:spPr>
          <a:xfrm>
            <a:off x="-11656" y="6381750"/>
            <a:ext cx="2761672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758D3A4-7CD2-432D-8BFA-C83C51394D79}"/>
              </a:ext>
            </a:extLst>
          </p:cNvPr>
          <p:cNvSpPr txBox="1">
            <a:spLocks/>
          </p:cNvSpPr>
          <p:nvPr/>
        </p:nvSpPr>
        <p:spPr>
          <a:xfrm>
            <a:off x="427755" y="285339"/>
            <a:ext cx="9310111" cy="382299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3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1"/>
                </a:solidFill>
              </a:rPr>
              <a:t>Focus on Industry (WP3)</a:t>
            </a:r>
            <a:endParaRPr lang="nl-NL" dirty="0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6C7DB96C-FCA9-4C10-940E-32CCBB7A9FFB}"/>
              </a:ext>
            </a:extLst>
          </p:cNvPr>
          <p:cNvSpPr txBox="1">
            <a:spLocks/>
          </p:cNvSpPr>
          <p:nvPr/>
        </p:nvSpPr>
        <p:spPr>
          <a:xfrm>
            <a:off x="147973" y="1452543"/>
            <a:ext cx="11804710" cy="1848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12700"/>
          </a:effectLst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4500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1438" indent="-149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213" indent="-146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0"/>
              </a:spcAft>
              <a:buFont typeface="Wingdings" panose="05000000000000000000" pitchFamily="2" charset="2"/>
              <a:buChar char="Ø"/>
            </a:pPr>
            <a:endParaRPr lang="de-AT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998C89B2-0BDD-4566-AFD7-3139D5F09F95}"/>
              </a:ext>
            </a:extLst>
          </p:cNvPr>
          <p:cNvSpPr txBox="1">
            <a:spLocks/>
          </p:cNvSpPr>
          <p:nvPr/>
        </p:nvSpPr>
        <p:spPr>
          <a:xfrm>
            <a:off x="147973" y="5194239"/>
            <a:ext cx="11804710" cy="16637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12700"/>
          </a:effectLst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4500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1438" indent="-149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213" indent="-146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spcAft>
                <a:spcPts val="6000"/>
              </a:spcAft>
              <a:buFont typeface="Wingdings" panose="05000000000000000000" pitchFamily="2" charset="2"/>
              <a:buChar char="Ø"/>
            </a:pPr>
            <a:r>
              <a:rPr lang="de-AT" dirty="0"/>
              <a:t>Understanding of economic and social impacts of energy efficiency in the EU industry</a:t>
            </a: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73D883-B8C8-4347-85E2-543C0E22460E}"/>
              </a:ext>
            </a:extLst>
          </p:cNvPr>
          <p:cNvSpPr txBox="1"/>
          <p:nvPr/>
        </p:nvSpPr>
        <p:spPr>
          <a:xfrm>
            <a:off x="305456" y="2115361"/>
            <a:ext cx="44975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6000"/>
              </a:spcAft>
              <a:buFont typeface="Wingdings" panose="05000000000000000000" pitchFamily="2" charset="2"/>
              <a:buChar char="Ø"/>
            </a:pPr>
            <a:r>
              <a:rPr lang="de-AT" sz="2000" dirty="0"/>
              <a:t>Quantification of energy efficiency potentials in all industrial sub-sectors in EU27 (+UK);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97D7A5-A7C3-44EA-85DE-42E66A643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6337" y="1531413"/>
            <a:ext cx="1277892" cy="169098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6647BB0A-BDD7-4E29-9620-DB06ECAD3CBF}"/>
              </a:ext>
            </a:extLst>
          </p:cNvPr>
          <p:cNvSpPr txBox="1">
            <a:spLocks/>
          </p:cNvSpPr>
          <p:nvPr/>
        </p:nvSpPr>
        <p:spPr>
          <a:xfrm>
            <a:off x="147973" y="3343454"/>
            <a:ext cx="11804710" cy="17955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softEdge rad="12700"/>
          </a:effectLst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4500" indent="-1793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26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1438" indent="-1492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0213" indent="-146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0"/>
              </a:spcAft>
              <a:buFont typeface="Wingdings" panose="05000000000000000000" pitchFamily="2" charset="2"/>
              <a:buChar char="Ø"/>
            </a:pPr>
            <a:r>
              <a:rPr lang="de-AT" dirty="0"/>
              <a:t>Development of the IndustryPLAN model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0C95901-76CC-40B9-B8DE-0FEF9B3C98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7851" y="1521077"/>
            <a:ext cx="1282376" cy="16844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658EF30-E0FB-4DE8-B2EF-65E50D0F813F}"/>
              </a:ext>
            </a:extLst>
          </p:cNvPr>
          <p:cNvSpPr txBox="1"/>
          <p:nvPr/>
        </p:nvSpPr>
        <p:spPr>
          <a:xfrm>
            <a:off x="5516716" y="2703648"/>
            <a:ext cx="115713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accent3"/>
                </a:solidFill>
              </a:rPr>
              <a:t>D3.1 Assessment of reference scenarios for industry</a:t>
            </a:r>
            <a:endParaRPr lang="nl-NL" sz="600" b="1" dirty="0">
              <a:solidFill>
                <a:schemeClr val="accent3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C4D435A-B1D9-41A0-A1C0-36EA09CB69D8}"/>
              </a:ext>
            </a:extLst>
          </p:cNvPr>
          <p:cNvSpPr txBox="1"/>
          <p:nvPr/>
        </p:nvSpPr>
        <p:spPr>
          <a:xfrm>
            <a:off x="6965233" y="2712792"/>
            <a:ext cx="115713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accent3"/>
                </a:solidFill>
              </a:rPr>
              <a:t>D3.3 Dataset with reference scenarios</a:t>
            </a:r>
            <a:endParaRPr lang="nl-NL" sz="600" b="1" dirty="0">
              <a:solidFill>
                <a:schemeClr val="accent3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2F8E1EF-965D-443A-AE37-42106E5702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1129" y="1526665"/>
            <a:ext cx="1282376" cy="168445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7A8516A-1BF6-4B09-ABF9-F7EB2F115135}"/>
              </a:ext>
            </a:extLst>
          </p:cNvPr>
          <p:cNvSpPr txBox="1"/>
          <p:nvPr/>
        </p:nvSpPr>
        <p:spPr>
          <a:xfrm>
            <a:off x="8307245" y="2667072"/>
            <a:ext cx="12651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600" b="1" dirty="0">
                <a:solidFill>
                  <a:schemeClr val="accent3"/>
                </a:solidFill>
              </a:rPr>
              <a:t>D3.5 </a:t>
            </a:r>
            <a:r>
              <a:rPr lang="en-US" sz="600" b="1" i="0" u="none" strike="noStrike" baseline="0" dirty="0">
                <a:solidFill>
                  <a:schemeClr val="accent3"/>
                </a:solidFill>
                <a:cs typeface="Dubai" panose="020B0503030403030204" pitchFamily="34" charset="-78"/>
              </a:rPr>
              <a:t>Dataset with Energy Efficiency potentials on top of the</a:t>
            </a:r>
          </a:p>
          <a:p>
            <a:pPr algn="l"/>
            <a:r>
              <a:rPr lang="nl-NL" sz="600" b="1" i="0" u="none" strike="noStrike" baseline="0" dirty="0">
                <a:solidFill>
                  <a:schemeClr val="accent3"/>
                </a:solidFill>
                <a:cs typeface="Dubai" panose="020B0503030403030204" pitchFamily="34" charset="-78"/>
              </a:rPr>
              <a:t>frozen efficiency scenario</a:t>
            </a:r>
            <a:endParaRPr lang="nl-NL" sz="600" b="1" dirty="0">
              <a:solidFill>
                <a:schemeClr val="accent3"/>
              </a:solidFill>
              <a:cs typeface="Dubai" panose="020B0503030403030204" pitchFamily="34" charset="-78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6AAC163-3CAF-4D60-80BE-55D24E46BD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9732" y="1528094"/>
            <a:ext cx="1282376" cy="168302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40DB288-5254-44EE-AFD8-3834227765BC}"/>
              </a:ext>
            </a:extLst>
          </p:cNvPr>
          <p:cNvSpPr txBox="1"/>
          <p:nvPr/>
        </p:nvSpPr>
        <p:spPr>
          <a:xfrm>
            <a:off x="9790696" y="2681545"/>
            <a:ext cx="11571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600" b="1" dirty="0">
                <a:solidFill>
                  <a:schemeClr val="accent3"/>
                </a:solidFill>
              </a:rPr>
              <a:t>D3.6 </a:t>
            </a:r>
            <a:r>
              <a:rPr lang="en-GB" sz="600" b="1" dirty="0">
                <a:solidFill>
                  <a:schemeClr val="accent3"/>
                </a:solidFill>
                <a:effectLst/>
                <a:ea typeface="Calibri" panose="020F0502020204030204" pitchFamily="34" charset="0"/>
              </a:rPr>
              <a:t>Energy efficiency potentials on top of the frozen efficiency scenario</a:t>
            </a:r>
            <a:endParaRPr lang="nl-NL" sz="600" b="1" dirty="0">
              <a:solidFill>
                <a:schemeClr val="accent3"/>
              </a:solidFill>
              <a:cs typeface="Dubai" panose="020B0503030403030204" pitchFamily="34" charset="-78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427075B-BF08-4DE3-8F06-BEE38100C7EB}"/>
              </a:ext>
            </a:extLst>
          </p:cNvPr>
          <p:cNvGrpSpPr/>
          <p:nvPr/>
        </p:nvGrpSpPr>
        <p:grpSpPr>
          <a:xfrm>
            <a:off x="5456337" y="3398723"/>
            <a:ext cx="1277892" cy="1690987"/>
            <a:chOff x="5058352" y="3736091"/>
            <a:chExt cx="1277892" cy="1690987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F73351C-EECE-4211-94A7-7FA84EC84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58352" y="3736091"/>
              <a:ext cx="1277892" cy="169098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8866038-6932-4980-A5D6-2CC526467A3E}"/>
                </a:ext>
              </a:extLst>
            </p:cNvPr>
            <p:cNvSpPr txBox="1"/>
            <p:nvPr/>
          </p:nvSpPr>
          <p:spPr>
            <a:xfrm>
              <a:off x="5198823" y="4831667"/>
              <a:ext cx="99695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schemeClr val="accent3"/>
                  </a:solidFill>
                </a:rPr>
                <a:t>D3.2 Beta version of the model IndustryPLAN</a:t>
              </a:r>
              <a:endParaRPr lang="nl-NL" sz="6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6D5961E-08A6-4C2C-8A21-8DB8992B5C0C}"/>
              </a:ext>
            </a:extLst>
          </p:cNvPr>
          <p:cNvGrpSpPr/>
          <p:nvPr/>
        </p:nvGrpSpPr>
        <p:grpSpPr>
          <a:xfrm>
            <a:off x="6887851" y="3386574"/>
            <a:ext cx="1277892" cy="1690987"/>
            <a:chOff x="5058352" y="3736091"/>
            <a:chExt cx="1277892" cy="1690987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49F29FB8-C9AE-46D4-A85E-7B7679D3F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58352" y="3736091"/>
              <a:ext cx="1277892" cy="169098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0281871-9162-4E9B-A7C5-21D5DB909098}"/>
                </a:ext>
              </a:extLst>
            </p:cNvPr>
            <p:cNvSpPr txBox="1"/>
            <p:nvPr/>
          </p:nvSpPr>
          <p:spPr>
            <a:xfrm>
              <a:off x="5198823" y="4831667"/>
              <a:ext cx="99695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schemeClr val="accent3"/>
                  </a:solidFill>
                </a:rPr>
                <a:t>D3.4 IndustryPLAN tool results</a:t>
              </a:r>
              <a:endParaRPr lang="nl-NL" sz="6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3A9188-E1B1-4FE6-B5C8-772B48CAA30C}"/>
              </a:ext>
            </a:extLst>
          </p:cNvPr>
          <p:cNvGrpSpPr/>
          <p:nvPr/>
        </p:nvGrpSpPr>
        <p:grpSpPr>
          <a:xfrm>
            <a:off x="9704216" y="5262478"/>
            <a:ext cx="1277892" cy="1690987"/>
            <a:chOff x="5058352" y="3736091"/>
            <a:chExt cx="1277892" cy="1690987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2DBED67A-91FB-46D1-A77E-B277203946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58352" y="3736091"/>
              <a:ext cx="1277892" cy="169098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524D7F0-D88D-4BBE-8116-CAF8375BCC57}"/>
                </a:ext>
              </a:extLst>
            </p:cNvPr>
            <p:cNvSpPr txBox="1"/>
            <p:nvPr/>
          </p:nvSpPr>
          <p:spPr>
            <a:xfrm>
              <a:off x="5198823" y="4730508"/>
              <a:ext cx="99695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600" b="1" dirty="0">
                  <a:solidFill>
                    <a:schemeClr val="accent3"/>
                  </a:solidFill>
                </a:rPr>
                <a:t>D3.7 </a:t>
              </a:r>
              <a:r>
                <a:rPr lang="en-US" sz="600" b="1" i="0" u="none" strike="noStrike" baseline="0" dirty="0">
                  <a:solidFill>
                    <a:schemeClr val="accent3"/>
                  </a:solidFill>
                </a:rPr>
                <a:t>Report on the non-energy impacts of energy efficiency in the industry sector </a:t>
              </a:r>
              <a:endParaRPr lang="nl-NL" sz="600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0827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4DD60-A208-434F-9A4B-65144086F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288394"/>
            <a:ext cx="9310111" cy="382299"/>
          </a:xfrm>
        </p:spPr>
        <p:txBody>
          <a:bodyPr/>
          <a:lstStyle/>
          <a:p>
            <a:r>
              <a:rPr lang="en-US" dirty="0"/>
              <a:t>Future material production</a:t>
            </a:r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224908-3021-42EE-9331-7673C6E25E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20834E8-4989-4722-A1D4-D36B23315F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A99A0DB-9FDA-454D-B110-507BF0F25C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224640"/>
              </p:ext>
            </p:extLst>
          </p:nvPr>
        </p:nvGraphicFramePr>
        <p:xfrm>
          <a:off x="240631" y="1091701"/>
          <a:ext cx="3292820" cy="5629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9733">
                  <a:extLst>
                    <a:ext uri="{9D8B030D-6E8A-4147-A177-3AD203B41FA5}">
                      <a16:colId xmlns:a16="http://schemas.microsoft.com/office/drawing/2014/main" val="289451401"/>
                    </a:ext>
                  </a:extLst>
                </a:gridCol>
                <a:gridCol w="2463087">
                  <a:extLst>
                    <a:ext uri="{9D8B030D-6E8A-4147-A177-3AD203B41FA5}">
                      <a16:colId xmlns:a16="http://schemas.microsoft.com/office/drawing/2014/main" val="3531626570"/>
                    </a:ext>
                  </a:extLst>
                </a:gridCol>
              </a:tblGrid>
              <a:tr h="3126923">
                <a:tc>
                  <a:txBody>
                    <a:bodyPr/>
                    <a:lstStyle/>
                    <a:p>
                      <a:pPr algn="l" fontAlgn="ctr"/>
                      <a:r>
                        <a:rPr lang="nl-NL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Reference scenario: </a:t>
                      </a:r>
                      <a:endParaRPr lang="nl-NL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86" marR="4486" marT="4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Final energy consumption per country and per industrial sub-sector is equal to the reported reference scenario in PRIMES 2016.</a:t>
                      </a:r>
                    </a:p>
                    <a:p>
                      <a:pPr algn="l" fontAlgn="ctr"/>
                      <a:r>
                        <a:rPr lang="en-US" sz="1400" i="1" u="sng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Main assumption: current policies are continued but not tightened. </a:t>
                      </a:r>
                      <a:endParaRPr lang="en-US" sz="1400" b="0" i="1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86" marR="4486" marT="4486" marB="0" anchor="ctr"/>
                </a:tc>
                <a:extLst>
                  <a:ext uri="{0D108BD9-81ED-4DB2-BD59-A6C34878D82A}">
                    <a16:rowId xmlns:a16="http://schemas.microsoft.com/office/drawing/2014/main" val="2649236835"/>
                  </a:ext>
                </a:extLst>
              </a:tr>
              <a:tr h="2502851">
                <a:tc>
                  <a:txBody>
                    <a:bodyPr/>
                    <a:lstStyle/>
                    <a:p>
                      <a:pPr algn="just" fontAlgn="ctr"/>
                      <a:r>
                        <a:rPr lang="nl-NL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Frozen </a:t>
                      </a:r>
                    </a:p>
                    <a:p>
                      <a:pPr algn="just" fontAlgn="ctr"/>
                      <a:r>
                        <a:rPr lang="nl-NL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efficiency scenario: </a:t>
                      </a:r>
                      <a:endParaRPr lang="nl-NL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86" marR="4486" marT="448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Same socio-economic changes (i.e. industrial value added and production volumes) with the Reference scenario. 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u="sng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Main assumption: no energy efficiency or technological changes are allowed. </a:t>
                      </a: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86" marR="4486" marT="4486" marB="0" anchor="ctr"/>
                </a:tc>
                <a:extLst>
                  <a:ext uri="{0D108BD9-81ED-4DB2-BD59-A6C34878D82A}">
                    <a16:rowId xmlns:a16="http://schemas.microsoft.com/office/drawing/2014/main" val="2801894"/>
                  </a:ext>
                </a:extLst>
              </a:tr>
            </a:tbl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CB2CC711-F69D-46DC-A84C-01CB55DF19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7547053"/>
              </p:ext>
            </p:extLst>
          </p:nvPr>
        </p:nvGraphicFramePr>
        <p:xfrm>
          <a:off x="4149213" y="1201488"/>
          <a:ext cx="6398887" cy="2705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5AE698CF-1CF6-496E-831E-097F511BA4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4368891"/>
              </p:ext>
            </p:extLst>
          </p:nvPr>
        </p:nvGraphicFramePr>
        <p:xfrm>
          <a:off x="4449591" y="4114800"/>
          <a:ext cx="329281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5E0000DF-6F37-42C7-B1F7-28B839B546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8293047"/>
              </p:ext>
            </p:extLst>
          </p:nvPr>
        </p:nvGraphicFramePr>
        <p:xfrm>
          <a:off x="7791076" y="4117635"/>
          <a:ext cx="329281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15ABAEE-2824-4417-9C3F-BD7141CFD4FB}"/>
              </a:ext>
            </a:extLst>
          </p:cNvPr>
          <p:cNvSpPr txBox="1"/>
          <p:nvPr/>
        </p:nvSpPr>
        <p:spPr>
          <a:xfrm>
            <a:off x="10000598" y="3116405"/>
            <a:ext cx="22639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Not considered: </a:t>
            </a:r>
          </a:p>
          <a:p>
            <a:r>
              <a:rPr lang="en-US" b="1" dirty="0">
                <a:solidFill>
                  <a:srgbClr val="FF0000"/>
                </a:solidFill>
              </a:rPr>
              <a:t>- energy shortages (late 2021) and,</a:t>
            </a:r>
          </a:p>
          <a:p>
            <a:r>
              <a:rPr lang="en-US" b="1" dirty="0">
                <a:solidFill>
                  <a:srgbClr val="FF0000"/>
                </a:solidFill>
              </a:rPr>
              <a:t>- war between </a:t>
            </a:r>
          </a:p>
          <a:p>
            <a:r>
              <a:rPr lang="en-US" b="1" dirty="0">
                <a:solidFill>
                  <a:srgbClr val="FF0000"/>
                </a:solidFill>
              </a:rPr>
              <a:t>Ukraine and Russia!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8643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F14F7D8-0EC3-41D5-9ED3-7E5058482517}"/>
              </a:ext>
            </a:extLst>
          </p:cNvPr>
          <p:cNvSpPr/>
          <p:nvPr/>
        </p:nvSpPr>
        <p:spPr>
          <a:xfrm>
            <a:off x="0" y="0"/>
            <a:ext cx="5254537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F4DD60-A208-434F-9A4B-65144086F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288394"/>
            <a:ext cx="9310111" cy="382299"/>
          </a:xfrm>
        </p:spPr>
        <p:txBody>
          <a:bodyPr/>
          <a:lstStyle/>
          <a:p>
            <a:r>
              <a:rPr lang="en-US" dirty="0"/>
              <a:t>Future industrial energy demand</a:t>
            </a:r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224908-3021-42EE-9331-7673C6E25E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noProof="0" smtClean="0"/>
              <a:pPr/>
              <a:t>5</a:t>
            </a:fld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20834E8-4989-4722-A1D4-D36B23315F3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14" name="Content Placeholder 8">
            <a:extLst>
              <a:ext uri="{FF2B5EF4-FFF2-40B4-BE49-F238E27FC236}">
                <a16:creationId xmlns:a16="http://schemas.microsoft.com/office/drawing/2014/main" id="{D88A9639-55DF-4223-A6BE-A1A54AD737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7666939"/>
              </p:ext>
            </p:extLst>
          </p:nvPr>
        </p:nvGraphicFramePr>
        <p:xfrm>
          <a:off x="437688" y="1389892"/>
          <a:ext cx="4358609" cy="5179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ontent Placeholder 6">
            <a:extLst>
              <a:ext uri="{FF2B5EF4-FFF2-40B4-BE49-F238E27FC236}">
                <a16:creationId xmlns:a16="http://schemas.microsoft.com/office/drawing/2014/main" id="{1994105B-8606-44E4-8CFF-4597F56CD62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726577392"/>
              </p:ext>
            </p:extLst>
          </p:nvPr>
        </p:nvGraphicFramePr>
        <p:xfrm>
          <a:off x="5473381" y="1117419"/>
          <a:ext cx="6580074" cy="5650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6EC8B7A9-8AC7-411A-A425-91B8C43D0113}"/>
              </a:ext>
            </a:extLst>
          </p:cNvPr>
          <p:cNvGrpSpPr/>
          <p:nvPr/>
        </p:nvGrpSpPr>
        <p:grpSpPr>
          <a:xfrm>
            <a:off x="9605853" y="1598222"/>
            <a:ext cx="2797077" cy="1283817"/>
            <a:chOff x="4283046" y="-2096266"/>
            <a:chExt cx="3204403" cy="1892674"/>
          </a:xfrm>
        </p:grpSpPr>
        <p:sp>
          <p:nvSpPr>
            <p:cNvPr id="17" name="Content Placeholder 3">
              <a:extLst>
                <a:ext uri="{FF2B5EF4-FFF2-40B4-BE49-F238E27FC236}">
                  <a16:creationId xmlns:a16="http://schemas.microsoft.com/office/drawing/2014/main" id="{03476BB7-8510-488D-8080-C45A6D06F461}"/>
                </a:ext>
              </a:extLst>
            </p:cNvPr>
            <p:cNvSpPr txBox="1">
              <a:spLocks/>
            </p:cNvSpPr>
            <p:nvPr/>
          </p:nvSpPr>
          <p:spPr>
            <a:xfrm>
              <a:off x="5338282" y="-1747067"/>
              <a:ext cx="2149167" cy="1543475"/>
            </a:xfrm>
            <a:prstGeom prst="rect">
              <a:avLst/>
            </a:prstGeom>
            <a:solidFill>
              <a:schemeClr val="bg1">
                <a:alpha val="41000"/>
              </a:schemeClr>
            </a:solidFill>
          </p:spPr>
          <p:txBody>
            <a:bodyPr vert="horz" lIns="68580" tIns="34290" rIns="68580" bIns="34290" rtlCol="0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Wingdings" panose="05000000000000000000" pitchFamily="2" charset="2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44500" indent="-17938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Wingdings" panose="05000000000000000000" pitchFamily="2" charset="2"/>
                <a:buChar char="§"/>
                <a:defRPr sz="1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82663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Wingdings" panose="05000000000000000000" pitchFamily="2" charset="2"/>
                <a:buChar char="§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41438" indent="-149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Wingdings" panose="05000000000000000000" pitchFamily="2" charset="2"/>
                <a:buChar char="§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213" indent="-14605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Wingdings" panose="05000000000000000000" pitchFamily="2" charset="2"/>
                <a:buChar char="§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spcBef>
                  <a:spcPts val="750"/>
                </a:spcBef>
              </a:pPr>
              <a:r>
                <a:rPr lang="en-US" sz="1425" b="1" dirty="0">
                  <a:solidFill>
                    <a:srgbClr val="407B26">
                      <a:lumMod val="75000"/>
                    </a:srgbClr>
                  </a:solidFill>
                  <a:latin typeface="Calibri" panose="020F0502020204030204"/>
                </a:rPr>
                <a:t>36% decrease</a:t>
              </a:r>
            </a:p>
            <a:p>
              <a:pPr algn="ctr" defTabSz="685800">
                <a:spcBef>
                  <a:spcPts val="750"/>
                </a:spcBef>
              </a:pPr>
              <a:r>
                <a:rPr lang="en-US" sz="1425" b="1" dirty="0">
                  <a:solidFill>
                    <a:srgbClr val="E7E6E6">
                      <a:lumMod val="50000"/>
                    </a:srgbClr>
                  </a:solidFill>
                  <a:latin typeface="Calibri" panose="020F0502020204030204"/>
                </a:rPr>
                <a:t>(Effect of energy efficiency improvements)</a:t>
              </a:r>
              <a:endParaRPr lang="en-US" sz="1500" dirty="0">
                <a:solidFill>
                  <a:srgbClr val="393939"/>
                </a:solidFill>
                <a:latin typeface="Calibri" panose="020F0502020204030204"/>
              </a:endParaRPr>
            </a:p>
          </p:txBody>
        </p:sp>
        <p:sp>
          <p:nvSpPr>
            <p:cNvPr id="18" name="Right Brace 17">
              <a:extLst>
                <a:ext uri="{FF2B5EF4-FFF2-40B4-BE49-F238E27FC236}">
                  <a16:creationId xmlns:a16="http://schemas.microsoft.com/office/drawing/2014/main" id="{26195DCB-AC87-478F-9322-05E7BAB34DB5}"/>
                </a:ext>
              </a:extLst>
            </p:cNvPr>
            <p:cNvSpPr/>
            <p:nvPr/>
          </p:nvSpPr>
          <p:spPr>
            <a:xfrm>
              <a:off x="5395741" y="-2096266"/>
              <a:ext cx="437649" cy="1356271"/>
            </a:xfrm>
            <a:prstGeom prst="rightBrace">
              <a:avLst>
                <a:gd name="adj1" fmla="val 4268"/>
                <a:gd name="adj2" fmla="val 50000"/>
              </a:avLst>
            </a:prstGeom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800"/>
              <a:endParaRPr lang="nl-NL" sz="1350" dirty="0">
                <a:solidFill>
                  <a:srgbClr val="393939"/>
                </a:solidFill>
                <a:latin typeface="Calibri" panose="020F0502020204030204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5F5C928-8AA1-400F-A97B-A738C7F3CBC2}"/>
                </a:ext>
              </a:extLst>
            </p:cNvPr>
            <p:cNvCxnSpPr>
              <a:cxnSpLocks/>
            </p:cNvCxnSpPr>
            <p:nvPr/>
          </p:nvCxnSpPr>
          <p:spPr>
            <a:xfrm>
              <a:off x="4283046" y="-709639"/>
              <a:ext cx="1211706" cy="0"/>
            </a:xfrm>
            <a:prstGeom prst="line">
              <a:avLst/>
            </a:prstGeom>
            <a:ln w="28575">
              <a:solidFill>
                <a:schemeClr val="bg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72B8620-7A47-4A1E-951C-A5F0EAD2D552}"/>
              </a:ext>
            </a:extLst>
          </p:cNvPr>
          <p:cNvGrpSpPr/>
          <p:nvPr/>
        </p:nvGrpSpPr>
        <p:grpSpPr>
          <a:xfrm>
            <a:off x="7150005" y="1376153"/>
            <a:ext cx="3513524" cy="861378"/>
            <a:chOff x="1759451" y="1278937"/>
            <a:chExt cx="4684700" cy="1148503"/>
          </a:xfrm>
        </p:grpSpPr>
        <p:sp>
          <p:nvSpPr>
            <p:cNvPr id="21" name="Right Brace 20">
              <a:extLst>
                <a:ext uri="{FF2B5EF4-FFF2-40B4-BE49-F238E27FC236}">
                  <a16:creationId xmlns:a16="http://schemas.microsoft.com/office/drawing/2014/main" id="{40E65311-0BF4-40B9-B90C-A6A1BD1CE81B}"/>
                </a:ext>
              </a:extLst>
            </p:cNvPr>
            <p:cNvSpPr/>
            <p:nvPr/>
          </p:nvSpPr>
          <p:spPr>
            <a:xfrm flipH="1">
              <a:off x="5353644" y="1558327"/>
              <a:ext cx="509355" cy="869107"/>
            </a:xfrm>
            <a:prstGeom prst="rightBrace">
              <a:avLst/>
            </a:prstGeom>
            <a:noFill/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800"/>
              <a:endParaRPr lang="nl-NL" sz="1350" b="1" dirty="0">
                <a:solidFill>
                  <a:srgbClr val="393939"/>
                </a:solidFill>
                <a:latin typeface="Calibri" panose="020F0502020204030204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0FC32E7-8C8A-429D-8E6F-763D8BEF8D3B}"/>
                </a:ext>
              </a:extLst>
            </p:cNvPr>
            <p:cNvCxnSpPr>
              <a:cxnSpLocks/>
            </p:cNvCxnSpPr>
            <p:nvPr/>
          </p:nvCxnSpPr>
          <p:spPr>
            <a:xfrm>
              <a:off x="1759451" y="2427440"/>
              <a:ext cx="4208800" cy="0"/>
            </a:xfrm>
            <a:prstGeom prst="line">
              <a:avLst/>
            </a:prstGeom>
            <a:ln w="28575">
              <a:solidFill>
                <a:schemeClr val="bg2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ontent Placeholder 3">
              <a:extLst>
                <a:ext uri="{FF2B5EF4-FFF2-40B4-BE49-F238E27FC236}">
                  <a16:creationId xmlns:a16="http://schemas.microsoft.com/office/drawing/2014/main" id="{EE7F6DD1-76FD-4E53-B747-87B9ACFE90FC}"/>
                </a:ext>
              </a:extLst>
            </p:cNvPr>
            <p:cNvSpPr txBox="1">
              <a:spLocks/>
            </p:cNvSpPr>
            <p:nvPr/>
          </p:nvSpPr>
          <p:spPr>
            <a:xfrm>
              <a:off x="2827821" y="1278937"/>
              <a:ext cx="3616330" cy="632491"/>
            </a:xfrm>
            <a:prstGeom prst="rect">
              <a:avLst/>
            </a:prstGeom>
          </p:spPr>
          <p:txBody>
            <a:bodyPr vert="horz" lIns="68580" tIns="34290" rIns="68580" bIns="34290" rtlCol="0">
              <a:normAutofit fontScale="92500" lnSpcReduction="2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Wingdings" panose="05000000000000000000" pitchFamily="2" charset="2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44500" indent="-179388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Wingdings" panose="05000000000000000000" pitchFamily="2" charset="2"/>
                <a:buChar char="§"/>
                <a:defRPr sz="1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82663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Wingdings" panose="05000000000000000000" pitchFamily="2" charset="2"/>
                <a:buChar char="§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41438" indent="-149225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Wingdings" panose="05000000000000000000" pitchFamily="2" charset="2"/>
                <a:buChar char="§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700213" indent="-14605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Wingdings" panose="05000000000000000000" pitchFamily="2" charset="2"/>
                <a:buChar char="§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>
                <a:spcBef>
                  <a:spcPts val="750"/>
                </a:spcBef>
              </a:pPr>
              <a:r>
                <a:rPr lang="en-US" sz="1500" b="1" dirty="0">
                  <a:solidFill>
                    <a:srgbClr val="E7E6E6">
                      <a:lumMod val="50000"/>
                    </a:srgbClr>
                  </a:solidFill>
                  <a:latin typeface="Calibri" panose="020F0502020204030204"/>
                </a:rPr>
                <a:t>(Effect of socioeconomic drivers) </a:t>
              </a:r>
            </a:p>
            <a:p>
              <a:pPr algn="ctr" defTabSz="685800">
                <a:spcBef>
                  <a:spcPts val="750"/>
                </a:spcBef>
              </a:pPr>
              <a:r>
                <a:rPr lang="en-US" sz="1500" b="1" dirty="0">
                  <a:solidFill>
                    <a:srgbClr val="407B26">
                      <a:lumMod val="75000"/>
                    </a:srgbClr>
                  </a:solidFill>
                  <a:latin typeface="Calibri" panose="020F0502020204030204"/>
                </a:rPr>
                <a:t>43% increase</a:t>
              </a:r>
            </a:p>
            <a:p>
              <a:pPr defTabSz="685800">
                <a:spcBef>
                  <a:spcPts val="750"/>
                </a:spcBef>
              </a:pPr>
              <a:endParaRPr lang="en-US" sz="1500" dirty="0">
                <a:solidFill>
                  <a:srgbClr val="393939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414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58E71-530A-4246-8C3F-9DCD80187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455" y="161339"/>
            <a:ext cx="3906538" cy="641617"/>
          </a:xfrm>
        </p:spPr>
        <p:txBody>
          <a:bodyPr/>
          <a:lstStyle/>
          <a:p>
            <a:r>
              <a:rPr lang="en-US" sz="2000" dirty="0"/>
              <a:t>Future industrial energy demand</a:t>
            </a:r>
            <a:endParaRPr lang="nl-NL" sz="2000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D6FCD9C-FDF5-4C6F-B919-72DFDB2729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6831248"/>
              </p:ext>
            </p:extLst>
          </p:nvPr>
        </p:nvGraphicFramePr>
        <p:xfrm>
          <a:off x="0" y="3187700"/>
          <a:ext cx="4883150" cy="367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314975D2-0408-4DA4-9D8F-DE08E81BC8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9485496"/>
              </p:ext>
            </p:extLst>
          </p:nvPr>
        </p:nvGraphicFramePr>
        <p:xfrm>
          <a:off x="0" y="886168"/>
          <a:ext cx="4883150" cy="2448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B9ED677B-E980-4712-B802-BB546C4C31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" r="3"/>
          <a:stretch/>
        </p:blipFill>
        <p:spPr>
          <a:xfrm>
            <a:off x="4771765" y="0"/>
            <a:ext cx="7636296" cy="6858000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5C4A70F9-89E1-401C-AC38-2B40105C0F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89796" y="3631796"/>
            <a:ext cx="2403522" cy="3226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826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1B415-A235-4178-8E32-866C5DE3E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BC2FDE0-C6CF-4346-9D8D-969E968BC83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52332056"/>
              </p:ext>
            </p:extLst>
          </p:nvPr>
        </p:nvGraphicFramePr>
        <p:xfrm>
          <a:off x="152868" y="274926"/>
          <a:ext cx="10242000" cy="65457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1250">
                  <a:extLst>
                    <a:ext uri="{9D8B030D-6E8A-4147-A177-3AD203B41FA5}">
                      <a16:colId xmlns:a16="http://schemas.microsoft.com/office/drawing/2014/main" val="3537618449"/>
                    </a:ext>
                  </a:extLst>
                </a:gridCol>
                <a:gridCol w="981525">
                  <a:extLst>
                    <a:ext uri="{9D8B030D-6E8A-4147-A177-3AD203B41FA5}">
                      <a16:colId xmlns:a16="http://schemas.microsoft.com/office/drawing/2014/main" val="4076423816"/>
                    </a:ext>
                  </a:extLst>
                </a:gridCol>
                <a:gridCol w="2375575">
                  <a:extLst>
                    <a:ext uri="{9D8B030D-6E8A-4147-A177-3AD203B41FA5}">
                      <a16:colId xmlns:a16="http://schemas.microsoft.com/office/drawing/2014/main" val="770875560"/>
                    </a:ext>
                  </a:extLst>
                </a:gridCol>
                <a:gridCol w="1707000">
                  <a:extLst>
                    <a:ext uri="{9D8B030D-6E8A-4147-A177-3AD203B41FA5}">
                      <a16:colId xmlns:a16="http://schemas.microsoft.com/office/drawing/2014/main" val="1999863201"/>
                    </a:ext>
                  </a:extLst>
                </a:gridCol>
                <a:gridCol w="1351375">
                  <a:extLst>
                    <a:ext uri="{9D8B030D-6E8A-4147-A177-3AD203B41FA5}">
                      <a16:colId xmlns:a16="http://schemas.microsoft.com/office/drawing/2014/main" val="3449634619"/>
                    </a:ext>
                  </a:extLst>
                </a:gridCol>
                <a:gridCol w="1635875">
                  <a:extLst>
                    <a:ext uri="{9D8B030D-6E8A-4147-A177-3AD203B41FA5}">
                      <a16:colId xmlns:a16="http://schemas.microsoft.com/office/drawing/2014/main" val="664859020"/>
                    </a:ext>
                  </a:extLst>
                </a:gridCol>
                <a:gridCol w="1479400">
                  <a:extLst>
                    <a:ext uri="{9D8B030D-6E8A-4147-A177-3AD203B41FA5}">
                      <a16:colId xmlns:a16="http://schemas.microsoft.com/office/drawing/2014/main" val="141802235"/>
                    </a:ext>
                  </a:extLst>
                </a:gridCol>
              </a:tblGrid>
              <a:tr h="3358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Iron &amp; steel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Non-metallic minerals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Nonferrous metals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Chemicals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Pulp &amp; paper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 anchor="ctr"/>
                </a:tc>
                <a:extLst>
                  <a:ext uri="{0D108BD9-81ED-4DB2-BD59-A6C34878D82A}">
                    <a16:rowId xmlns:a16="http://schemas.microsoft.com/office/drawing/2014/main" val="154419799"/>
                  </a:ext>
                </a:extLst>
              </a:tr>
              <a:tr h="340233"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No significant transformation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 vert="vert27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Frozen efficiency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No uptake of energy efficiency. Energy efficiency remains to the 2015 level.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67467"/>
                  </a:ext>
                </a:extLst>
              </a:tr>
              <a:tr h="631690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Reference scenario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PRIMES assumptions:</a:t>
                      </a:r>
                      <a:endParaRPr lang="nl-NL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- BATs;</a:t>
                      </a:r>
                      <a:endParaRPr lang="nl-NL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- Incremental increase in recycling levels.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4620254"/>
                  </a:ext>
                </a:extLst>
              </a:tr>
              <a:tr h="454533">
                <a:tc rowSpan="7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Significant transformation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 vert="vert27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BAT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Wide adoption of energy efficiency measures (BATs); (# measures: 23 cement; 10 glass, 20 iron and steel, 8 aluminium, 21 pulp and paper, 24 chemicals)</a:t>
                      </a:r>
                      <a:endParaRPr lang="nl-NL" sz="1000" dirty="0">
                        <a:effectLst/>
                        <a:highlight>
                          <a:srgbClr val="FFFF00"/>
                        </a:highlight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no material efficiency and/or increased recycling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678342"/>
                  </a:ext>
                </a:extLst>
              </a:tr>
              <a:tr h="45453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BAT high recycling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Wide adoption of energy efficiency measures (BATs); </a:t>
                      </a:r>
                      <a:endParaRPr lang="nl-NL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Increased recycling: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110866"/>
                  </a:ext>
                </a:extLst>
              </a:tr>
              <a:tr h="55863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Share of EAF steel increase from 39% to 67%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Clinker to cement ratio decreases from 76% to 66%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Share of secondary aluminium increases from 60% to 70%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-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Share of paper from recovered fibres increases slightly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extLst>
                  <a:ext uri="{0D108BD9-81ED-4DB2-BD59-A6C34878D82A}">
                    <a16:rowId xmlns:a16="http://schemas.microsoft.com/office/drawing/2014/main" val="4143293267"/>
                  </a:ext>
                </a:extLst>
              </a:tr>
              <a:tr h="103365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Electrification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Wide adoption of BATs;</a:t>
                      </a:r>
                      <a:endParaRPr lang="nl-NL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Material efficiency same as in BAT high recycling;</a:t>
                      </a:r>
                      <a:endParaRPr lang="nl-NL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Innovative measures; and</a:t>
                      </a:r>
                      <a:endParaRPr lang="nl-NL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Electrification measures: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8465"/>
                  </a:ext>
                </a:extLst>
              </a:tr>
              <a:tr h="86601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DR electrolysis (Ulcowin, Siderwin, Ulcolysis), electric furnaces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Thermal plasma torches (cement); electric melters (glass)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Induction furnaces (aluminium)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Hydrogen used as feedstock (ammonia, ethylene, methanol); Heat pumps and electric boilers for steam generation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Heat pumps and electric boilers for steam generation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extLst>
                  <a:ext uri="{0D108BD9-81ED-4DB2-BD59-A6C34878D82A}">
                    <a16:rowId xmlns:a16="http://schemas.microsoft.com/office/drawing/2014/main" val="2047745080"/>
                  </a:ext>
                </a:extLst>
              </a:tr>
              <a:tr h="690753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effectLst/>
                        </a:rPr>
                        <a:t>Hydrogen</a:t>
                      </a:r>
                      <a:endParaRPr lang="nl-NL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Wide adoption of BATs;</a:t>
                      </a:r>
                      <a:endParaRPr lang="nl-NL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Material efficiency same as in BAT high recycling;</a:t>
                      </a:r>
                      <a:endParaRPr lang="nl-NL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Innovative measures; and </a:t>
                      </a:r>
                      <a:endParaRPr lang="nl-NL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Hydrogen measures: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3054757"/>
                  </a:ext>
                </a:extLst>
              </a:tr>
              <a:tr h="1179846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Hydrogen based direct reduction (H-DR)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Hydrogen fired kilns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Hydrogen used as feedstock (ammonia, ethylene, methanol); Hydrogen boilers for steam generation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Hydrogen boilers for steam generation</a:t>
                      </a:r>
                      <a:endParaRPr lang="nl-NL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33535" marR="33535" marT="0" marB="0"/>
                </a:tc>
                <a:extLst>
                  <a:ext uri="{0D108BD9-81ED-4DB2-BD59-A6C34878D82A}">
                    <a16:rowId xmlns:a16="http://schemas.microsoft.com/office/drawing/2014/main" val="4037168671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18BF29-E7EE-4EAE-89FB-4325B7ED5C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934E7C1-7F18-4278-A0B7-FDD22050CA5B}"/>
              </a:ext>
            </a:extLst>
          </p:cNvPr>
          <p:cNvSpPr txBox="1">
            <a:spLocks/>
          </p:cNvSpPr>
          <p:nvPr/>
        </p:nvSpPr>
        <p:spPr>
          <a:xfrm>
            <a:off x="426000" y="37372"/>
            <a:ext cx="6982583" cy="286724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725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Technologies for deep decarbonization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269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Inhaltsplatzhalter 2">
            <a:extLst>
              <a:ext uri="{FF2B5EF4-FFF2-40B4-BE49-F238E27FC236}">
                <a16:creationId xmlns:a16="http://schemas.microsoft.com/office/drawing/2014/main" id="{A7ACCB1E-C80A-6333-4102-54057573E60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55339905"/>
              </p:ext>
            </p:extLst>
          </p:nvPr>
        </p:nvGraphicFramePr>
        <p:xfrm>
          <a:off x="421192" y="997556"/>
          <a:ext cx="7677780" cy="4135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4D07C0D-DD2C-47C4-B2C6-52C32E4313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>
              <a:spcAft>
                <a:spcPts val="600"/>
              </a:spcAft>
            </a:pPr>
            <a:fld id="{7D8F40E6-5147-4048-8648-74966E0AD208}" type="slidenum">
              <a:rPr lang="en-US" sz="1200" smtClean="0"/>
              <a:pPr>
                <a:spcAft>
                  <a:spcPts val="600"/>
                </a:spcAft>
              </a:pPr>
              <a:t>8</a:t>
            </a:fld>
            <a:endParaRPr lang="en-US" sz="12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F48F3C-18AB-4460-82FD-342D5E395C7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35569" y="793047"/>
            <a:ext cx="9289377" cy="224657"/>
          </a:xfrm>
        </p:spPr>
        <p:txBody>
          <a:bodyPr/>
          <a:lstStyle/>
          <a:p>
            <a:r>
              <a:rPr lang="en-US" sz="1600" b="1" dirty="0">
                <a:solidFill>
                  <a:schemeClr val="tx1"/>
                </a:solidFill>
              </a:rPr>
              <a:t>Bottom-up details in IndustryPLAN</a:t>
            </a:r>
            <a:endParaRPr lang="nl-NL" sz="1600" b="1" dirty="0"/>
          </a:p>
        </p:txBody>
      </p:sp>
      <p:pic>
        <p:nvPicPr>
          <p:cNvPr id="8" name="Picture 7" descr="A picture containing knife&#10;&#10;Description automatically generated">
            <a:extLst>
              <a:ext uri="{FF2B5EF4-FFF2-40B4-BE49-F238E27FC236}">
                <a16:creationId xmlns:a16="http://schemas.microsoft.com/office/drawing/2014/main" id="{7AE5E267-BAA4-4BB5-B103-3A3CFE91BA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72155" y="1140304"/>
            <a:ext cx="3098653" cy="760047"/>
          </a:xfrm>
          <a:prstGeom prst="rect">
            <a:avLst/>
          </a:prstGeom>
        </p:spPr>
      </p:pic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47FD9EA3-FAD1-4BFC-B4F5-2F620C4BC0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59774" y="1886276"/>
            <a:ext cx="3423226" cy="338899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7BA8C65-C9C9-46D6-B952-5C1533881B4E}"/>
              </a:ext>
            </a:extLst>
          </p:cNvPr>
          <p:cNvSpPr/>
          <p:nvPr/>
        </p:nvSpPr>
        <p:spPr>
          <a:xfrm>
            <a:off x="-11656" y="6381750"/>
            <a:ext cx="2761672" cy="476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02F4D2A-2917-4C48-8177-A3EA22F47B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53674" y="5049089"/>
            <a:ext cx="2643999" cy="1797036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5CDA888E-FAD9-4408-994D-A7C91EF54E08}"/>
              </a:ext>
            </a:extLst>
          </p:cNvPr>
          <p:cNvSpPr txBox="1">
            <a:spLocks/>
          </p:cNvSpPr>
          <p:nvPr/>
        </p:nvSpPr>
        <p:spPr>
          <a:xfrm>
            <a:off x="426000" y="288394"/>
            <a:ext cx="9310111" cy="382299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3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Closing remarks</a:t>
            </a:r>
            <a:endParaRPr lang="nl-NL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85503E-AE3C-44A3-808A-443DEB4D9978}"/>
              </a:ext>
            </a:extLst>
          </p:cNvPr>
          <p:cNvSpPr txBox="1"/>
          <p:nvPr/>
        </p:nvSpPr>
        <p:spPr>
          <a:xfrm>
            <a:off x="476729" y="5416480"/>
            <a:ext cx="533030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Your contacts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Katerina Kermeli – a.kermeli@uu.nl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Wina Crijns-Graus – w.h.j.graus@uu.nl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072639"/>
      </p:ext>
    </p:extLst>
  </p:cSld>
  <p:clrMapOvr>
    <a:masterClrMapping/>
  </p:clrMapOvr>
</p:sld>
</file>

<file path=ppt/theme/theme1.xml><?xml version="1.0" encoding="utf-8"?>
<a:theme xmlns:a="http://schemas.openxmlformats.org/drawingml/2006/main" name="Project">
  <a:themeElements>
    <a:clrScheme name="sEEnergies">
      <a:dk1>
        <a:srgbClr val="393939"/>
      </a:dk1>
      <a:lt1>
        <a:sysClr val="window" lastClr="FFFFFF"/>
      </a:lt1>
      <a:dk2>
        <a:srgbClr val="407B26"/>
      </a:dk2>
      <a:lt2>
        <a:srgbClr val="E7E6E6"/>
      </a:lt2>
      <a:accent1>
        <a:srgbClr val="273B4B"/>
      </a:accent1>
      <a:accent2>
        <a:srgbClr val="273B4B"/>
      </a:accent2>
      <a:accent3>
        <a:srgbClr val="273B4B"/>
      </a:accent3>
      <a:accent4>
        <a:srgbClr val="56A433"/>
      </a:accent4>
      <a:accent5>
        <a:srgbClr val="9C7365"/>
      </a:accent5>
      <a:accent6>
        <a:srgbClr val="A7A81A"/>
      </a:accent6>
      <a:hlink>
        <a:srgbClr val="888888"/>
      </a:hlink>
      <a:folHlink>
        <a:srgbClr val="79797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2568</TotalTime>
  <Words>765</Words>
  <Application>Microsoft Office PowerPoint</Application>
  <PresentationFormat>Widescreen</PresentationFormat>
  <Paragraphs>124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Nunito</vt:lpstr>
      <vt:lpstr>Wingdings</vt:lpstr>
      <vt:lpstr>Project</vt:lpstr>
      <vt:lpstr>In-depth quantification of industrial energy efficiency potentials</vt:lpstr>
      <vt:lpstr>Introduction</vt:lpstr>
      <vt:lpstr>3 Objectives:</vt:lpstr>
      <vt:lpstr>Future material production</vt:lpstr>
      <vt:lpstr>Future industrial energy demand</vt:lpstr>
      <vt:lpstr>Future industrial energy demand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3</dc:title>
  <dc:creator>Kermeli, A. (Katerina)</dc:creator>
  <cp:lastModifiedBy>Kermeli, A. (Katerina)</cp:lastModifiedBy>
  <cp:revision>126</cp:revision>
  <dcterms:created xsi:type="dcterms:W3CDTF">2020-05-31T18:10:50Z</dcterms:created>
  <dcterms:modified xsi:type="dcterms:W3CDTF">2022-03-17T10:50:11Z</dcterms:modified>
</cp:coreProperties>
</file>